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69" r:id="rId2"/>
    <p:sldId id="276" r:id="rId3"/>
    <p:sldId id="271" r:id="rId4"/>
    <p:sldId id="272" r:id="rId5"/>
    <p:sldId id="273" r:id="rId6"/>
    <p:sldId id="264" r:id="rId7"/>
    <p:sldId id="283" r:id="rId8"/>
    <p:sldId id="284" r:id="rId9"/>
    <p:sldId id="257" r:id="rId10"/>
    <p:sldId id="258" r:id="rId11"/>
    <p:sldId id="259" r:id="rId12"/>
    <p:sldId id="260" r:id="rId13"/>
    <p:sldId id="285" r:id="rId14"/>
    <p:sldId id="266" r:id="rId15"/>
    <p:sldId id="286" r:id="rId16"/>
    <p:sldId id="267" r:id="rId17"/>
    <p:sldId id="261" r:id="rId18"/>
    <p:sldId id="262" r:id="rId19"/>
    <p:sldId id="263" r:id="rId20"/>
    <p:sldId id="268" r:id="rId21"/>
    <p:sldId id="281" r:id="rId22"/>
    <p:sldId id="277" r:id="rId23"/>
    <p:sldId id="275" r:id="rId24"/>
    <p:sldId id="278" r:id="rId25"/>
    <p:sldId id="27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20B56C-CFB8-4FFD-AEAB-C72C14E0BBC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1C99ED70-3F06-4D7E-8805-15F68CAECA17}">
      <dgm:prSet/>
      <dgm:spPr/>
      <dgm:t>
        <a:bodyPr/>
        <a:lstStyle/>
        <a:p>
          <a:r>
            <a:rPr lang="en-US"/>
            <a:t>CATEGORIES 2 and 3</a:t>
          </a:r>
        </a:p>
      </dgm:t>
    </dgm:pt>
    <dgm:pt modelId="{98DF8232-D5BB-4AC3-B8AC-3DEF4E61C80C}" type="parTrans" cxnId="{5F2944A5-8524-4847-A1A8-00F838BC8324}">
      <dgm:prSet/>
      <dgm:spPr/>
      <dgm:t>
        <a:bodyPr/>
        <a:lstStyle/>
        <a:p>
          <a:endParaRPr lang="en-US"/>
        </a:p>
      </dgm:t>
    </dgm:pt>
    <dgm:pt modelId="{9D0C655E-756F-47D1-BB4D-C82F23E544AA}" type="sibTrans" cxnId="{5F2944A5-8524-4847-A1A8-00F838BC8324}">
      <dgm:prSet/>
      <dgm:spPr/>
      <dgm:t>
        <a:bodyPr/>
        <a:lstStyle/>
        <a:p>
          <a:endParaRPr lang="en-US"/>
        </a:p>
      </dgm:t>
    </dgm:pt>
    <dgm:pt modelId="{1A49877C-67BD-47FD-B6B8-6A8E043FB16E}">
      <dgm:prSet/>
      <dgm:spPr/>
      <dgm:t>
        <a:bodyPr/>
        <a:lstStyle/>
        <a:p>
          <a:r>
            <a:rPr lang="en-US"/>
            <a:t>Education Assistant</a:t>
          </a:r>
        </a:p>
      </dgm:t>
    </dgm:pt>
    <dgm:pt modelId="{470730E4-295B-4D2B-A8DD-16E0931A352C}" type="parTrans" cxnId="{6B17DDED-3A25-4B56-B62D-B4FA8314210A}">
      <dgm:prSet/>
      <dgm:spPr/>
      <dgm:t>
        <a:bodyPr/>
        <a:lstStyle/>
        <a:p>
          <a:endParaRPr lang="en-US"/>
        </a:p>
      </dgm:t>
    </dgm:pt>
    <dgm:pt modelId="{078A7272-97C3-46A8-AE34-FFF8C68B5C98}" type="sibTrans" cxnId="{6B17DDED-3A25-4B56-B62D-B4FA8314210A}">
      <dgm:prSet/>
      <dgm:spPr/>
      <dgm:t>
        <a:bodyPr/>
        <a:lstStyle/>
        <a:p>
          <a:endParaRPr lang="en-US"/>
        </a:p>
      </dgm:t>
    </dgm:pt>
    <dgm:pt modelId="{19E127F7-268A-47F0-8EBB-A327828369C2}">
      <dgm:prSet/>
      <dgm:spPr/>
      <dgm:t>
        <a:bodyPr/>
        <a:lstStyle/>
        <a:p>
          <a:r>
            <a:rPr lang="en-US"/>
            <a:t>Education Assistant – English Language Learning (ELL)</a:t>
          </a:r>
        </a:p>
      </dgm:t>
    </dgm:pt>
    <dgm:pt modelId="{2217F8C9-FD85-4743-B42E-E82245C51920}" type="parTrans" cxnId="{F24E5715-6D65-434B-8201-0533B3A3029B}">
      <dgm:prSet/>
      <dgm:spPr/>
      <dgm:t>
        <a:bodyPr/>
        <a:lstStyle/>
        <a:p>
          <a:endParaRPr lang="en-US"/>
        </a:p>
      </dgm:t>
    </dgm:pt>
    <dgm:pt modelId="{B9F717B6-A740-42D9-8FD6-C4F79439F42A}" type="sibTrans" cxnId="{F24E5715-6D65-434B-8201-0533B3A3029B}">
      <dgm:prSet/>
      <dgm:spPr/>
      <dgm:t>
        <a:bodyPr/>
        <a:lstStyle/>
        <a:p>
          <a:endParaRPr lang="en-US"/>
        </a:p>
      </dgm:t>
    </dgm:pt>
    <dgm:pt modelId="{B9844B6C-0D56-4564-B26C-167B5EA5DD21}">
      <dgm:prSet/>
      <dgm:spPr/>
      <dgm:t>
        <a:bodyPr/>
        <a:lstStyle/>
        <a:p>
          <a:r>
            <a:rPr lang="en-US"/>
            <a:t>Education Assistant – PUF</a:t>
          </a:r>
        </a:p>
      </dgm:t>
    </dgm:pt>
    <dgm:pt modelId="{ECFBC155-1558-4905-A404-3CAC6786FDE5}" type="parTrans" cxnId="{F570E341-0421-45E3-B009-A42C45BBAAB9}">
      <dgm:prSet/>
      <dgm:spPr/>
      <dgm:t>
        <a:bodyPr/>
        <a:lstStyle/>
        <a:p>
          <a:endParaRPr lang="en-US"/>
        </a:p>
      </dgm:t>
    </dgm:pt>
    <dgm:pt modelId="{84140D6C-219D-43AF-A8EB-263B8DEC6567}" type="sibTrans" cxnId="{F570E341-0421-45E3-B009-A42C45BBAAB9}">
      <dgm:prSet/>
      <dgm:spPr/>
      <dgm:t>
        <a:bodyPr/>
        <a:lstStyle/>
        <a:p>
          <a:endParaRPr lang="en-US"/>
        </a:p>
      </dgm:t>
    </dgm:pt>
    <dgm:pt modelId="{DA17EDAF-4ED1-4B71-8B5D-189E6ED4AD44}">
      <dgm:prSet/>
      <dgm:spPr/>
      <dgm:t>
        <a:bodyPr/>
        <a:lstStyle/>
        <a:p>
          <a:r>
            <a:rPr lang="en-US"/>
            <a:t>Kindergarten Assistant</a:t>
          </a:r>
        </a:p>
      </dgm:t>
    </dgm:pt>
    <dgm:pt modelId="{431B7855-A57D-4FEC-B2BA-4EFDDA997BCA}" type="parTrans" cxnId="{AD621765-092E-4E4A-B519-F1184DD94EB3}">
      <dgm:prSet/>
      <dgm:spPr/>
      <dgm:t>
        <a:bodyPr/>
        <a:lstStyle/>
        <a:p>
          <a:endParaRPr lang="en-US"/>
        </a:p>
      </dgm:t>
    </dgm:pt>
    <dgm:pt modelId="{45232B8E-947A-434D-9850-A574CA08AC1F}" type="sibTrans" cxnId="{AD621765-092E-4E4A-B519-F1184DD94EB3}">
      <dgm:prSet/>
      <dgm:spPr/>
      <dgm:t>
        <a:bodyPr/>
        <a:lstStyle/>
        <a:p>
          <a:endParaRPr lang="en-US"/>
        </a:p>
      </dgm:t>
    </dgm:pt>
    <dgm:pt modelId="{6B48E511-27E7-4972-AF8A-8E02B497FA71}">
      <dgm:prSet/>
      <dgm:spPr/>
      <dgm:t>
        <a:bodyPr/>
        <a:lstStyle/>
        <a:p>
          <a:r>
            <a:rPr lang="en-US"/>
            <a:t>School Assistant </a:t>
          </a:r>
        </a:p>
      </dgm:t>
    </dgm:pt>
    <dgm:pt modelId="{7A3325ED-A18E-4301-A013-07BE253FCC1C}" type="parTrans" cxnId="{52CDB17A-57A1-4E1E-9C45-1F5B74206191}">
      <dgm:prSet/>
      <dgm:spPr/>
      <dgm:t>
        <a:bodyPr/>
        <a:lstStyle/>
        <a:p>
          <a:endParaRPr lang="en-US"/>
        </a:p>
      </dgm:t>
    </dgm:pt>
    <dgm:pt modelId="{E5606F5B-D1B0-4EC9-8E0A-D93A4BB30A57}" type="sibTrans" cxnId="{52CDB17A-57A1-4E1E-9C45-1F5B74206191}">
      <dgm:prSet/>
      <dgm:spPr/>
      <dgm:t>
        <a:bodyPr/>
        <a:lstStyle/>
        <a:p>
          <a:endParaRPr lang="en-US"/>
        </a:p>
      </dgm:t>
    </dgm:pt>
    <dgm:pt modelId="{5839D681-7FB7-4AF5-BA06-DDC5E83ACDBD}">
      <dgm:prSet/>
      <dgm:spPr/>
      <dgm:t>
        <a:bodyPr/>
        <a:lstStyle/>
        <a:p>
          <a:r>
            <a:rPr lang="en-US"/>
            <a:t>School Assistant – Healthy Choices</a:t>
          </a:r>
        </a:p>
      </dgm:t>
    </dgm:pt>
    <dgm:pt modelId="{209983BC-3B3B-468A-B69C-4FDA8EE764BB}" type="parTrans" cxnId="{80315B51-C96D-4F69-B757-78474BDE44D4}">
      <dgm:prSet/>
      <dgm:spPr/>
      <dgm:t>
        <a:bodyPr/>
        <a:lstStyle/>
        <a:p>
          <a:endParaRPr lang="en-US"/>
        </a:p>
      </dgm:t>
    </dgm:pt>
    <dgm:pt modelId="{1DB72D3D-D293-42E6-BDAE-19B0931670DB}" type="sibTrans" cxnId="{80315B51-C96D-4F69-B757-78474BDE44D4}">
      <dgm:prSet/>
      <dgm:spPr/>
      <dgm:t>
        <a:bodyPr/>
        <a:lstStyle/>
        <a:p>
          <a:endParaRPr lang="en-US"/>
        </a:p>
      </dgm:t>
    </dgm:pt>
    <dgm:pt modelId="{881861BE-B9AA-41BB-9C08-7EBA2DD2DE72}" type="pres">
      <dgm:prSet presAssocID="{6B20B56C-CFB8-4FFD-AEAB-C72C14E0BBCE}" presName="linear" presStyleCnt="0">
        <dgm:presLayoutVars>
          <dgm:animLvl val="lvl"/>
          <dgm:resizeHandles val="exact"/>
        </dgm:presLayoutVars>
      </dgm:prSet>
      <dgm:spPr/>
    </dgm:pt>
    <dgm:pt modelId="{C6DAA6CF-D029-47C1-A4E3-FF29236BC004}" type="pres">
      <dgm:prSet presAssocID="{1C99ED70-3F06-4D7E-8805-15F68CAECA17}" presName="parentText" presStyleLbl="node1" presStyleIdx="0" presStyleCnt="7">
        <dgm:presLayoutVars>
          <dgm:chMax val="0"/>
          <dgm:bulletEnabled val="1"/>
        </dgm:presLayoutVars>
      </dgm:prSet>
      <dgm:spPr/>
    </dgm:pt>
    <dgm:pt modelId="{8D862C44-2914-4681-9339-8D53B7F28CC2}" type="pres">
      <dgm:prSet presAssocID="{9D0C655E-756F-47D1-BB4D-C82F23E544AA}" presName="spacer" presStyleCnt="0"/>
      <dgm:spPr/>
    </dgm:pt>
    <dgm:pt modelId="{383A7EBC-AFE0-43CC-BCFF-57A9BFF4459D}" type="pres">
      <dgm:prSet presAssocID="{1A49877C-67BD-47FD-B6B8-6A8E043FB16E}" presName="parentText" presStyleLbl="node1" presStyleIdx="1" presStyleCnt="7">
        <dgm:presLayoutVars>
          <dgm:chMax val="0"/>
          <dgm:bulletEnabled val="1"/>
        </dgm:presLayoutVars>
      </dgm:prSet>
      <dgm:spPr/>
    </dgm:pt>
    <dgm:pt modelId="{4F22B9EC-26D0-45AB-97C7-D9E1E4C4AF57}" type="pres">
      <dgm:prSet presAssocID="{078A7272-97C3-46A8-AE34-FFF8C68B5C98}" presName="spacer" presStyleCnt="0"/>
      <dgm:spPr/>
    </dgm:pt>
    <dgm:pt modelId="{CA3968BF-5EA2-4FDB-9173-05F38A5DD3F8}" type="pres">
      <dgm:prSet presAssocID="{19E127F7-268A-47F0-8EBB-A327828369C2}" presName="parentText" presStyleLbl="node1" presStyleIdx="2" presStyleCnt="7">
        <dgm:presLayoutVars>
          <dgm:chMax val="0"/>
          <dgm:bulletEnabled val="1"/>
        </dgm:presLayoutVars>
      </dgm:prSet>
      <dgm:spPr/>
    </dgm:pt>
    <dgm:pt modelId="{A7DA5B57-EC67-49E9-98BE-D582125312ED}" type="pres">
      <dgm:prSet presAssocID="{B9F717B6-A740-42D9-8FD6-C4F79439F42A}" presName="spacer" presStyleCnt="0"/>
      <dgm:spPr/>
    </dgm:pt>
    <dgm:pt modelId="{A6D2E9CB-7627-4CC5-B749-E84E775C957C}" type="pres">
      <dgm:prSet presAssocID="{B9844B6C-0D56-4564-B26C-167B5EA5DD21}" presName="parentText" presStyleLbl="node1" presStyleIdx="3" presStyleCnt="7">
        <dgm:presLayoutVars>
          <dgm:chMax val="0"/>
          <dgm:bulletEnabled val="1"/>
        </dgm:presLayoutVars>
      </dgm:prSet>
      <dgm:spPr/>
    </dgm:pt>
    <dgm:pt modelId="{826E9776-C1CF-4376-A526-C84D50D191D1}" type="pres">
      <dgm:prSet presAssocID="{84140D6C-219D-43AF-A8EB-263B8DEC6567}" presName="spacer" presStyleCnt="0"/>
      <dgm:spPr/>
    </dgm:pt>
    <dgm:pt modelId="{0F407810-7479-4F06-AD9E-A5AABC5BE20C}" type="pres">
      <dgm:prSet presAssocID="{DA17EDAF-4ED1-4B71-8B5D-189E6ED4AD44}" presName="parentText" presStyleLbl="node1" presStyleIdx="4" presStyleCnt="7">
        <dgm:presLayoutVars>
          <dgm:chMax val="0"/>
          <dgm:bulletEnabled val="1"/>
        </dgm:presLayoutVars>
      </dgm:prSet>
      <dgm:spPr/>
    </dgm:pt>
    <dgm:pt modelId="{FE0A41FE-EF6A-4629-821C-DF2E1D0031DC}" type="pres">
      <dgm:prSet presAssocID="{45232B8E-947A-434D-9850-A574CA08AC1F}" presName="spacer" presStyleCnt="0"/>
      <dgm:spPr/>
    </dgm:pt>
    <dgm:pt modelId="{AF2AD8E8-411A-44D8-AAE0-E1D31BC755DD}" type="pres">
      <dgm:prSet presAssocID="{6B48E511-27E7-4972-AF8A-8E02B497FA71}" presName="parentText" presStyleLbl="node1" presStyleIdx="5" presStyleCnt="7">
        <dgm:presLayoutVars>
          <dgm:chMax val="0"/>
          <dgm:bulletEnabled val="1"/>
        </dgm:presLayoutVars>
      </dgm:prSet>
      <dgm:spPr/>
    </dgm:pt>
    <dgm:pt modelId="{AD1AA6BC-AD45-4A2C-ACDE-E5CE44233525}" type="pres">
      <dgm:prSet presAssocID="{E5606F5B-D1B0-4EC9-8E0A-D93A4BB30A57}" presName="spacer" presStyleCnt="0"/>
      <dgm:spPr/>
    </dgm:pt>
    <dgm:pt modelId="{91FDF8BD-7202-46A6-8F47-BCBB6D872407}" type="pres">
      <dgm:prSet presAssocID="{5839D681-7FB7-4AF5-BA06-DDC5E83ACDBD}" presName="parentText" presStyleLbl="node1" presStyleIdx="6" presStyleCnt="7">
        <dgm:presLayoutVars>
          <dgm:chMax val="0"/>
          <dgm:bulletEnabled val="1"/>
        </dgm:presLayoutVars>
      </dgm:prSet>
      <dgm:spPr/>
    </dgm:pt>
  </dgm:ptLst>
  <dgm:cxnLst>
    <dgm:cxn modelId="{F24E5715-6D65-434B-8201-0533B3A3029B}" srcId="{6B20B56C-CFB8-4FFD-AEAB-C72C14E0BBCE}" destId="{19E127F7-268A-47F0-8EBB-A327828369C2}" srcOrd="2" destOrd="0" parTransId="{2217F8C9-FD85-4743-B42E-E82245C51920}" sibTransId="{B9F717B6-A740-42D9-8FD6-C4F79439F42A}"/>
    <dgm:cxn modelId="{B8357C27-FD89-46DD-A930-233E5E214FB3}" type="presOf" srcId="{19E127F7-268A-47F0-8EBB-A327828369C2}" destId="{CA3968BF-5EA2-4FDB-9173-05F38A5DD3F8}" srcOrd="0" destOrd="0" presId="urn:microsoft.com/office/officeart/2005/8/layout/vList2"/>
    <dgm:cxn modelId="{F570E341-0421-45E3-B009-A42C45BBAAB9}" srcId="{6B20B56C-CFB8-4FFD-AEAB-C72C14E0BBCE}" destId="{B9844B6C-0D56-4564-B26C-167B5EA5DD21}" srcOrd="3" destOrd="0" parTransId="{ECFBC155-1558-4905-A404-3CAC6786FDE5}" sibTransId="{84140D6C-219D-43AF-A8EB-263B8DEC6567}"/>
    <dgm:cxn modelId="{AD621765-092E-4E4A-B519-F1184DD94EB3}" srcId="{6B20B56C-CFB8-4FFD-AEAB-C72C14E0BBCE}" destId="{DA17EDAF-4ED1-4B71-8B5D-189E6ED4AD44}" srcOrd="4" destOrd="0" parTransId="{431B7855-A57D-4FEC-B2BA-4EFDDA997BCA}" sibTransId="{45232B8E-947A-434D-9850-A574CA08AC1F}"/>
    <dgm:cxn modelId="{80315B51-C96D-4F69-B757-78474BDE44D4}" srcId="{6B20B56C-CFB8-4FFD-AEAB-C72C14E0BBCE}" destId="{5839D681-7FB7-4AF5-BA06-DDC5E83ACDBD}" srcOrd="6" destOrd="0" parTransId="{209983BC-3B3B-468A-B69C-4FDA8EE764BB}" sibTransId="{1DB72D3D-D293-42E6-BDAE-19B0931670DB}"/>
    <dgm:cxn modelId="{52CDB17A-57A1-4E1E-9C45-1F5B74206191}" srcId="{6B20B56C-CFB8-4FFD-AEAB-C72C14E0BBCE}" destId="{6B48E511-27E7-4972-AF8A-8E02B497FA71}" srcOrd="5" destOrd="0" parTransId="{7A3325ED-A18E-4301-A013-07BE253FCC1C}" sibTransId="{E5606F5B-D1B0-4EC9-8E0A-D93A4BB30A57}"/>
    <dgm:cxn modelId="{DD153A94-A109-4639-A384-2F43567A2EEE}" type="presOf" srcId="{1A49877C-67BD-47FD-B6B8-6A8E043FB16E}" destId="{383A7EBC-AFE0-43CC-BCFF-57A9BFF4459D}" srcOrd="0" destOrd="0" presId="urn:microsoft.com/office/officeart/2005/8/layout/vList2"/>
    <dgm:cxn modelId="{5F2944A5-8524-4847-A1A8-00F838BC8324}" srcId="{6B20B56C-CFB8-4FFD-AEAB-C72C14E0BBCE}" destId="{1C99ED70-3F06-4D7E-8805-15F68CAECA17}" srcOrd="0" destOrd="0" parTransId="{98DF8232-D5BB-4AC3-B8AC-3DEF4E61C80C}" sibTransId="{9D0C655E-756F-47D1-BB4D-C82F23E544AA}"/>
    <dgm:cxn modelId="{4884A1A8-D865-4061-8FAA-8947FEF4F780}" type="presOf" srcId="{6B20B56C-CFB8-4FFD-AEAB-C72C14E0BBCE}" destId="{881861BE-B9AA-41BB-9C08-7EBA2DD2DE72}" srcOrd="0" destOrd="0" presId="urn:microsoft.com/office/officeart/2005/8/layout/vList2"/>
    <dgm:cxn modelId="{03526CBD-0D98-4718-806A-24FE17D29FA6}" type="presOf" srcId="{1C99ED70-3F06-4D7E-8805-15F68CAECA17}" destId="{C6DAA6CF-D029-47C1-A4E3-FF29236BC004}" srcOrd="0" destOrd="0" presId="urn:microsoft.com/office/officeart/2005/8/layout/vList2"/>
    <dgm:cxn modelId="{812F0BC0-583A-434D-968B-9CA9F299AA9D}" type="presOf" srcId="{B9844B6C-0D56-4564-B26C-167B5EA5DD21}" destId="{A6D2E9CB-7627-4CC5-B749-E84E775C957C}" srcOrd="0" destOrd="0" presId="urn:microsoft.com/office/officeart/2005/8/layout/vList2"/>
    <dgm:cxn modelId="{C7E82BCF-D6C1-4329-97E9-553CC294B2B6}" type="presOf" srcId="{DA17EDAF-4ED1-4B71-8B5D-189E6ED4AD44}" destId="{0F407810-7479-4F06-AD9E-A5AABC5BE20C}" srcOrd="0" destOrd="0" presId="urn:microsoft.com/office/officeart/2005/8/layout/vList2"/>
    <dgm:cxn modelId="{7DC344DD-96C1-4745-A9BF-C4BD822D4054}" type="presOf" srcId="{6B48E511-27E7-4972-AF8A-8E02B497FA71}" destId="{AF2AD8E8-411A-44D8-AAE0-E1D31BC755DD}" srcOrd="0" destOrd="0" presId="urn:microsoft.com/office/officeart/2005/8/layout/vList2"/>
    <dgm:cxn modelId="{6B17DDED-3A25-4B56-B62D-B4FA8314210A}" srcId="{6B20B56C-CFB8-4FFD-AEAB-C72C14E0BBCE}" destId="{1A49877C-67BD-47FD-B6B8-6A8E043FB16E}" srcOrd="1" destOrd="0" parTransId="{470730E4-295B-4D2B-A8DD-16E0931A352C}" sibTransId="{078A7272-97C3-46A8-AE34-FFF8C68B5C98}"/>
    <dgm:cxn modelId="{984A6DFA-6045-4E13-9B1E-5BE0EB6BDE60}" type="presOf" srcId="{5839D681-7FB7-4AF5-BA06-DDC5E83ACDBD}" destId="{91FDF8BD-7202-46A6-8F47-BCBB6D872407}" srcOrd="0" destOrd="0" presId="urn:microsoft.com/office/officeart/2005/8/layout/vList2"/>
    <dgm:cxn modelId="{03150A75-52B1-4972-8CEF-ED32086C197F}" type="presParOf" srcId="{881861BE-B9AA-41BB-9C08-7EBA2DD2DE72}" destId="{C6DAA6CF-D029-47C1-A4E3-FF29236BC004}" srcOrd="0" destOrd="0" presId="urn:microsoft.com/office/officeart/2005/8/layout/vList2"/>
    <dgm:cxn modelId="{F573C1A8-EB47-454A-A2E6-5FCBD99C4C39}" type="presParOf" srcId="{881861BE-B9AA-41BB-9C08-7EBA2DD2DE72}" destId="{8D862C44-2914-4681-9339-8D53B7F28CC2}" srcOrd="1" destOrd="0" presId="urn:microsoft.com/office/officeart/2005/8/layout/vList2"/>
    <dgm:cxn modelId="{AAF84E0A-C834-4A31-8FA4-499982E2D5AC}" type="presParOf" srcId="{881861BE-B9AA-41BB-9C08-7EBA2DD2DE72}" destId="{383A7EBC-AFE0-43CC-BCFF-57A9BFF4459D}" srcOrd="2" destOrd="0" presId="urn:microsoft.com/office/officeart/2005/8/layout/vList2"/>
    <dgm:cxn modelId="{73E28B66-A7E3-4DB2-84DC-D7B925528E11}" type="presParOf" srcId="{881861BE-B9AA-41BB-9C08-7EBA2DD2DE72}" destId="{4F22B9EC-26D0-45AB-97C7-D9E1E4C4AF57}" srcOrd="3" destOrd="0" presId="urn:microsoft.com/office/officeart/2005/8/layout/vList2"/>
    <dgm:cxn modelId="{D278E65A-DE68-4357-B0C2-5FAB1AE0106E}" type="presParOf" srcId="{881861BE-B9AA-41BB-9C08-7EBA2DD2DE72}" destId="{CA3968BF-5EA2-4FDB-9173-05F38A5DD3F8}" srcOrd="4" destOrd="0" presId="urn:microsoft.com/office/officeart/2005/8/layout/vList2"/>
    <dgm:cxn modelId="{5B18784E-5244-4CFB-9FED-CCF2F07E1158}" type="presParOf" srcId="{881861BE-B9AA-41BB-9C08-7EBA2DD2DE72}" destId="{A7DA5B57-EC67-49E9-98BE-D582125312ED}" srcOrd="5" destOrd="0" presId="urn:microsoft.com/office/officeart/2005/8/layout/vList2"/>
    <dgm:cxn modelId="{7E8F2D85-70CA-42E5-B6D0-0602D43D7CFB}" type="presParOf" srcId="{881861BE-B9AA-41BB-9C08-7EBA2DD2DE72}" destId="{A6D2E9CB-7627-4CC5-B749-E84E775C957C}" srcOrd="6" destOrd="0" presId="urn:microsoft.com/office/officeart/2005/8/layout/vList2"/>
    <dgm:cxn modelId="{D145BE5D-D353-496D-90E4-943EA14152EB}" type="presParOf" srcId="{881861BE-B9AA-41BB-9C08-7EBA2DD2DE72}" destId="{826E9776-C1CF-4376-A526-C84D50D191D1}" srcOrd="7" destOrd="0" presId="urn:microsoft.com/office/officeart/2005/8/layout/vList2"/>
    <dgm:cxn modelId="{9DBF9870-C8C2-404E-9D7E-7FA31A0B0171}" type="presParOf" srcId="{881861BE-B9AA-41BB-9C08-7EBA2DD2DE72}" destId="{0F407810-7479-4F06-AD9E-A5AABC5BE20C}" srcOrd="8" destOrd="0" presId="urn:microsoft.com/office/officeart/2005/8/layout/vList2"/>
    <dgm:cxn modelId="{F630A6CC-128D-4707-AAEC-6361570D5DF5}" type="presParOf" srcId="{881861BE-B9AA-41BB-9C08-7EBA2DD2DE72}" destId="{FE0A41FE-EF6A-4629-821C-DF2E1D0031DC}" srcOrd="9" destOrd="0" presId="urn:microsoft.com/office/officeart/2005/8/layout/vList2"/>
    <dgm:cxn modelId="{EB6F3D38-FB95-48BE-AEA5-412C294BCB39}" type="presParOf" srcId="{881861BE-B9AA-41BB-9C08-7EBA2DD2DE72}" destId="{AF2AD8E8-411A-44D8-AAE0-E1D31BC755DD}" srcOrd="10" destOrd="0" presId="urn:microsoft.com/office/officeart/2005/8/layout/vList2"/>
    <dgm:cxn modelId="{C93D7D94-4BB5-4A5E-8BAD-2A79D29B4B9A}" type="presParOf" srcId="{881861BE-B9AA-41BB-9C08-7EBA2DD2DE72}" destId="{AD1AA6BC-AD45-4A2C-ACDE-E5CE44233525}" srcOrd="11" destOrd="0" presId="urn:microsoft.com/office/officeart/2005/8/layout/vList2"/>
    <dgm:cxn modelId="{D564FCB2-E88F-40CC-AAAE-B576D4213ECE}" type="presParOf" srcId="{881861BE-B9AA-41BB-9C08-7EBA2DD2DE72}" destId="{91FDF8BD-7202-46A6-8F47-BCBB6D872407}"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DAA6CF-D029-47C1-A4E3-FF29236BC004}">
      <dsp:nvSpPr>
        <dsp:cNvPr id="0" name=""/>
        <dsp:cNvSpPr/>
      </dsp:nvSpPr>
      <dsp:spPr>
        <a:xfrm>
          <a:off x="0" y="507744"/>
          <a:ext cx="5913437" cy="46800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CATEGORIES 2 and 3</a:t>
          </a:r>
        </a:p>
      </dsp:txBody>
      <dsp:txXfrm>
        <a:off x="22846" y="530590"/>
        <a:ext cx="5867745" cy="422308"/>
      </dsp:txXfrm>
    </dsp:sp>
    <dsp:sp modelId="{383A7EBC-AFE0-43CC-BCFF-57A9BFF4459D}">
      <dsp:nvSpPr>
        <dsp:cNvPr id="0" name=""/>
        <dsp:cNvSpPr/>
      </dsp:nvSpPr>
      <dsp:spPr>
        <a:xfrm>
          <a:off x="0" y="1033344"/>
          <a:ext cx="5913437" cy="468000"/>
        </a:xfrm>
        <a:prstGeom prst="roundRect">
          <a:avLst/>
        </a:prstGeom>
        <a:gradFill rotWithShape="0">
          <a:gsLst>
            <a:gs pos="0">
              <a:schemeClr val="accent2">
                <a:hueOff val="-565496"/>
                <a:satOff val="1864"/>
                <a:lumOff val="1994"/>
                <a:alphaOff val="0"/>
                <a:tint val="98000"/>
                <a:satMod val="110000"/>
                <a:lumMod val="104000"/>
              </a:schemeClr>
            </a:gs>
            <a:gs pos="69000">
              <a:schemeClr val="accent2">
                <a:hueOff val="-565496"/>
                <a:satOff val="1864"/>
                <a:lumOff val="1994"/>
                <a:alphaOff val="0"/>
                <a:shade val="88000"/>
                <a:satMod val="130000"/>
                <a:lumMod val="92000"/>
              </a:schemeClr>
            </a:gs>
            <a:gs pos="100000">
              <a:schemeClr val="accent2">
                <a:hueOff val="-565496"/>
                <a:satOff val="1864"/>
                <a:lumOff val="199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Education Assistant</a:t>
          </a:r>
        </a:p>
      </dsp:txBody>
      <dsp:txXfrm>
        <a:off x="22846" y="1056190"/>
        <a:ext cx="5867745" cy="422308"/>
      </dsp:txXfrm>
    </dsp:sp>
    <dsp:sp modelId="{CA3968BF-5EA2-4FDB-9173-05F38A5DD3F8}">
      <dsp:nvSpPr>
        <dsp:cNvPr id="0" name=""/>
        <dsp:cNvSpPr/>
      </dsp:nvSpPr>
      <dsp:spPr>
        <a:xfrm>
          <a:off x="0" y="1558944"/>
          <a:ext cx="5913437" cy="468000"/>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Education Assistant – English Language Learning (ELL)</a:t>
          </a:r>
        </a:p>
      </dsp:txBody>
      <dsp:txXfrm>
        <a:off x="22846" y="1581790"/>
        <a:ext cx="5867745" cy="422308"/>
      </dsp:txXfrm>
    </dsp:sp>
    <dsp:sp modelId="{A6D2E9CB-7627-4CC5-B749-E84E775C957C}">
      <dsp:nvSpPr>
        <dsp:cNvPr id="0" name=""/>
        <dsp:cNvSpPr/>
      </dsp:nvSpPr>
      <dsp:spPr>
        <a:xfrm>
          <a:off x="0" y="2084544"/>
          <a:ext cx="5913437" cy="468000"/>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Education Assistant – PUF</a:t>
          </a:r>
        </a:p>
      </dsp:txBody>
      <dsp:txXfrm>
        <a:off x="22846" y="2107390"/>
        <a:ext cx="5867745" cy="422308"/>
      </dsp:txXfrm>
    </dsp:sp>
    <dsp:sp modelId="{0F407810-7479-4F06-AD9E-A5AABC5BE20C}">
      <dsp:nvSpPr>
        <dsp:cNvPr id="0" name=""/>
        <dsp:cNvSpPr/>
      </dsp:nvSpPr>
      <dsp:spPr>
        <a:xfrm>
          <a:off x="0" y="2610144"/>
          <a:ext cx="5913437" cy="468000"/>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Kindergarten Assistant</a:t>
          </a:r>
        </a:p>
      </dsp:txBody>
      <dsp:txXfrm>
        <a:off x="22846" y="2632990"/>
        <a:ext cx="5867745" cy="422308"/>
      </dsp:txXfrm>
    </dsp:sp>
    <dsp:sp modelId="{AF2AD8E8-411A-44D8-AAE0-E1D31BC755DD}">
      <dsp:nvSpPr>
        <dsp:cNvPr id="0" name=""/>
        <dsp:cNvSpPr/>
      </dsp:nvSpPr>
      <dsp:spPr>
        <a:xfrm>
          <a:off x="0" y="3135744"/>
          <a:ext cx="5913437" cy="468000"/>
        </a:xfrm>
        <a:prstGeom prst="roundRect">
          <a:avLst/>
        </a:prstGeom>
        <a:gradFill rotWithShape="0">
          <a:gsLst>
            <a:gs pos="0">
              <a:schemeClr val="accent2">
                <a:hueOff val="-2827479"/>
                <a:satOff val="9321"/>
                <a:lumOff val="9968"/>
                <a:alphaOff val="0"/>
                <a:tint val="98000"/>
                <a:satMod val="110000"/>
                <a:lumMod val="104000"/>
              </a:schemeClr>
            </a:gs>
            <a:gs pos="69000">
              <a:schemeClr val="accent2">
                <a:hueOff val="-2827479"/>
                <a:satOff val="9321"/>
                <a:lumOff val="9968"/>
                <a:alphaOff val="0"/>
                <a:shade val="88000"/>
                <a:satMod val="130000"/>
                <a:lumMod val="92000"/>
              </a:schemeClr>
            </a:gs>
            <a:gs pos="100000">
              <a:schemeClr val="accent2">
                <a:hueOff val="-2827479"/>
                <a:satOff val="9321"/>
                <a:lumOff val="9968"/>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School Assistant </a:t>
          </a:r>
        </a:p>
      </dsp:txBody>
      <dsp:txXfrm>
        <a:off x="22846" y="3158590"/>
        <a:ext cx="5867745" cy="422308"/>
      </dsp:txXfrm>
    </dsp:sp>
    <dsp:sp modelId="{91FDF8BD-7202-46A6-8F47-BCBB6D872407}">
      <dsp:nvSpPr>
        <dsp:cNvPr id="0" name=""/>
        <dsp:cNvSpPr/>
      </dsp:nvSpPr>
      <dsp:spPr>
        <a:xfrm>
          <a:off x="0" y="3661344"/>
          <a:ext cx="5913437" cy="46800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School Assistant – Healthy Choices</a:t>
          </a:r>
        </a:p>
      </dsp:txBody>
      <dsp:txXfrm>
        <a:off x="22846" y="3684190"/>
        <a:ext cx="5867745" cy="42230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2538EC-5BFB-40C6-996A-270B2FEC0BFC}" type="datetimeFigureOut">
              <a:rPr lang="en-US" smtClean="0"/>
              <a:t>5/12/2023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A437CF-D76F-4007-BA1E-5895BCA6D563}" type="slidenum">
              <a:rPr lang="en-US" smtClean="0"/>
              <a:t>‹#›</a:t>
            </a:fld>
            <a:endParaRPr lang="en-US"/>
          </a:p>
        </p:txBody>
      </p:sp>
    </p:spTree>
    <p:extLst>
      <p:ext uri="{BB962C8B-B14F-4D97-AF65-F5344CB8AC3E}">
        <p14:creationId xmlns:p14="http://schemas.microsoft.com/office/powerpoint/2010/main" val="13291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B0792F8-6AA8-4E15-A630-02254070F91A}"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5202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CC2CB04-EF83-41F8-BDE4-705AB9FB9ABC}" type="datetimeFigureOut">
              <a:rPr lang="en-CA" smtClean="0"/>
              <a:t>2023-05-12</a:t>
            </a:fld>
            <a:endParaRPr lang="en-CA"/>
          </a:p>
        </p:txBody>
      </p:sp>
      <p:sp>
        <p:nvSpPr>
          <p:cNvPr id="5" name="Footer Placeholder 4"/>
          <p:cNvSpPr>
            <a:spLocks noGrp="1"/>
          </p:cNvSpPr>
          <p:nvPr>
            <p:ph type="ftr" sz="quarter" idx="11"/>
          </p:nvPr>
        </p:nvSpPr>
        <p:spPr>
          <a:xfrm>
            <a:off x="2416500" y="329307"/>
            <a:ext cx="4973915" cy="309201"/>
          </a:xfrm>
        </p:spPr>
        <p:txBody>
          <a:bodyPr/>
          <a:lstStyle/>
          <a:p>
            <a:endParaRPr lang="en-CA"/>
          </a:p>
        </p:txBody>
      </p:sp>
      <p:sp>
        <p:nvSpPr>
          <p:cNvPr id="6" name="Slide Number Placeholder 5"/>
          <p:cNvSpPr>
            <a:spLocks noGrp="1"/>
          </p:cNvSpPr>
          <p:nvPr>
            <p:ph type="sldNum" sz="quarter" idx="12"/>
          </p:nvPr>
        </p:nvSpPr>
        <p:spPr>
          <a:xfrm>
            <a:off x="1437664" y="798973"/>
            <a:ext cx="811019" cy="503578"/>
          </a:xfrm>
        </p:spPr>
        <p:txBody>
          <a:bodyPr/>
          <a:lstStyle/>
          <a:p>
            <a:fld id="{4B860949-7F13-4C7A-A7B8-37E487BC4683}" type="slidenum">
              <a:rPr lang="en-CA" smtClean="0"/>
              <a:t>‹#›</a:t>
            </a:fld>
            <a:endParaRPr lang="en-CA"/>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9725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2CB04-EF83-41F8-BDE4-705AB9FB9ABC}" type="datetimeFigureOut">
              <a:rPr lang="en-CA" smtClean="0"/>
              <a:t>2023-05-12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B860949-7F13-4C7A-A7B8-37E487BC4683}" type="slidenum">
              <a:rPr lang="en-CA" smtClean="0"/>
              <a:t>‹#›</a:t>
            </a:fld>
            <a:endParaRPr lang="en-CA"/>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6691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2CB04-EF83-41F8-BDE4-705AB9FB9ABC}" type="datetimeFigureOut">
              <a:rPr lang="en-CA" smtClean="0"/>
              <a:t>2023-05-12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B860949-7F13-4C7A-A7B8-37E487BC4683}" type="slidenum">
              <a:rPr lang="en-CA" smtClean="0"/>
              <a:t>‹#›</a:t>
            </a:fld>
            <a:endParaRPr lang="en-CA"/>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1914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2CB04-EF83-41F8-BDE4-705AB9FB9ABC}" type="datetimeFigureOut">
              <a:rPr lang="en-CA" smtClean="0"/>
              <a:t>2023-05-12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B860949-7F13-4C7A-A7B8-37E487BC4683}" type="slidenum">
              <a:rPr lang="en-CA" smtClean="0"/>
              <a:t>‹#›</a:t>
            </a:fld>
            <a:endParaRPr lang="en-CA"/>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0469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C2CB04-EF83-41F8-BDE4-705AB9FB9ABC}" type="datetimeFigureOut">
              <a:rPr lang="en-CA" smtClean="0"/>
              <a:t>2023-05-12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B860949-7F13-4C7A-A7B8-37E487BC4683}" type="slidenum">
              <a:rPr lang="en-CA" smtClean="0"/>
              <a:t>‹#›</a:t>
            </a:fld>
            <a:endParaRPr lang="en-CA"/>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5387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CC2CB04-EF83-41F8-BDE4-705AB9FB9ABC}" type="datetimeFigureOut">
              <a:rPr lang="en-CA" smtClean="0"/>
              <a:t>2023-05-12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B860949-7F13-4C7A-A7B8-37E487BC4683}" type="slidenum">
              <a:rPr lang="en-CA" smtClean="0"/>
              <a:t>‹#›</a:t>
            </a:fld>
            <a:endParaRPr lang="en-CA"/>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8672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CC2CB04-EF83-41F8-BDE4-705AB9FB9ABC}" type="datetimeFigureOut">
              <a:rPr lang="en-CA" smtClean="0"/>
              <a:t>2023-05-12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B860949-7F13-4C7A-A7B8-37E487BC4683}" type="slidenum">
              <a:rPr lang="en-CA" smtClean="0"/>
              <a:t>‹#›</a:t>
            </a:fld>
            <a:endParaRPr lang="en-CA"/>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92569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C2CB04-EF83-41F8-BDE4-705AB9FB9ABC}" type="datetimeFigureOut">
              <a:rPr lang="en-CA" smtClean="0"/>
              <a:t>2023-05-12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B860949-7F13-4C7A-A7B8-37E487BC4683}" type="slidenum">
              <a:rPr lang="en-CA" smtClean="0"/>
              <a:t>‹#›</a:t>
            </a:fld>
            <a:endParaRPr lang="en-CA"/>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4444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C2CB04-EF83-41F8-BDE4-705AB9FB9ABC}" type="datetimeFigureOut">
              <a:rPr lang="en-CA" smtClean="0"/>
              <a:t>2023-05-12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B860949-7F13-4C7A-A7B8-37E487BC4683}" type="slidenum">
              <a:rPr lang="en-CA" smtClean="0"/>
              <a:t>‹#›</a:t>
            </a:fld>
            <a:endParaRPr lang="en-CA"/>
          </a:p>
        </p:txBody>
      </p:sp>
    </p:spTree>
    <p:extLst>
      <p:ext uri="{BB962C8B-B14F-4D97-AF65-F5344CB8AC3E}">
        <p14:creationId xmlns:p14="http://schemas.microsoft.com/office/powerpoint/2010/main" val="1015265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C2CB04-EF83-41F8-BDE4-705AB9FB9ABC}" type="datetimeFigureOut">
              <a:rPr lang="en-CA" smtClean="0"/>
              <a:t>2023-05-12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B860949-7F13-4C7A-A7B8-37E487BC4683}" type="slidenum">
              <a:rPr lang="en-CA" smtClean="0"/>
              <a:t>‹#›</a:t>
            </a:fld>
            <a:endParaRPr lang="en-CA"/>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35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CC2CB04-EF83-41F8-BDE4-705AB9FB9ABC}" type="datetimeFigureOut">
              <a:rPr lang="en-CA" smtClean="0"/>
              <a:t>2023-05-12</a:t>
            </a:fld>
            <a:endParaRPr lang="en-CA"/>
          </a:p>
        </p:txBody>
      </p:sp>
      <p:sp>
        <p:nvSpPr>
          <p:cNvPr id="6" name="Footer Placeholder 5"/>
          <p:cNvSpPr>
            <a:spLocks noGrp="1"/>
          </p:cNvSpPr>
          <p:nvPr>
            <p:ph type="ftr" sz="quarter" idx="11"/>
          </p:nvPr>
        </p:nvSpPr>
        <p:spPr>
          <a:xfrm>
            <a:off x="1447382" y="318640"/>
            <a:ext cx="5541004" cy="320931"/>
          </a:xfrm>
        </p:spPr>
        <p:txBody>
          <a:bodyPr/>
          <a:lstStyle/>
          <a:p>
            <a:endParaRPr lang="en-CA"/>
          </a:p>
        </p:txBody>
      </p:sp>
      <p:sp>
        <p:nvSpPr>
          <p:cNvPr id="7" name="Slide Number Placeholder 6"/>
          <p:cNvSpPr>
            <a:spLocks noGrp="1"/>
          </p:cNvSpPr>
          <p:nvPr>
            <p:ph type="sldNum" sz="quarter" idx="12"/>
          </p:nvPr>
        </p:nvSpPr>
        <p:spPr/>
        <p:txBody>
          <a:bodyPr/>
          <a:lstStyle/>
          <a:p>
            <a:fld id="{4B860949-7F13-4C7A-A7B8-37E487BC4683}" type="slidenum">
              <a:rPr lang="en-CA" smtClean="0"/>
              <a:t>‹#›</a:t>
            </a:fld>
            <a:endParaRPr lang="en-CA"/>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44666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CC2CB04-EF83-41F8-BDE4-705AB9FB9ABC}" type="datetimeFigureOut">
              <a:rPr lang="en-CA" smtClean="0"/>
              <a:t>2023-05-12</a:t>
            </a:fld>
            <a:endParaRPr lang="en-C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B860949-7F13-4C7A-A7B8-37E487BC4683}" type="slidenum">
              <a:rPr lang="en-CA" smtClean="0"/>
              <a:t>‹#›</a:t>
            </a:fld>
            <a:endParaRPr lang="en-C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20574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https://www.uniforlocal1990.ca/media/15017/download" TargetMode="External"/><Relationship Id="rId5" Type="http://schemas.openxmlformats.org/officeDocument/2006/relationships/hyperlink" Target="https://www.uniforlocal1990.ca/media/15016/download" TargetMode="External"/><Relationship Id="rId4" Type="http://schemas.openxmlformats.org/officeDocument/2006/relationships/hyperlink" Target="https://www.uniforlocal1990.ca/media/15015/download" TargetMode="Externa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DE92640-F635-0FDA-65D5-E6D16380CBC2}"/>
              </a:ext>
            </a:extLst>
          </p:cNvPr>
          <p:cNvPicPr>
            <a:picLocks noChangeAspect="1"/>
          </p:cNvPicPr>
          <p:nvPr/>
        </p:nvPicPr>
        <p:blipFill rotWithShape="1">
          <a:blip r:embed="rId2"/>
          <a:srcRect t="20211" r="-1" b="-1"/>
          <a:stretch/>
        </p:blipFill>
        <p:spPr>
          <a:xfrm>
            <a:off x="2" y="10"/>
            <a:ext cx="12191695" cy="6857990"/>
          </a:xfrm>
          <a:prstGeom prst="rect">
            <a:avLst/>
          </a:prstGeom>
        </p:spPr>
      </p:pic>
      <p:sp>
        <p:nvSpPr>
          <p:cNvPr id="9" name="Rectangle 8">
            <a:extLst>
              <a:ext uri="{FF2B5EF4-FFF2-40B4-BE49-F238E27FC236}">
                <a16:creationId xmlns:a16="http://schemas.microsoft.com/office/drawing/2014/main" id="{6A0FFA78-985C-4F50-B21A-77045C7DF6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6786" y="3064931"/>
            <a:ext cx="8295215" cy="2488568"/>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Title 1">
            <a:extLst>
              <a:ext uri="{FF2B5EF4-FFF2-40B4-BE49-F238E27FC236}">
                <a16:creationId xmlns:a16="http://schemas.microsoft.com/office/drawing/2014/main" id="{AC92F621-4DBD-64C5-381F-3525B6EE9CEC}"/>
              </a:ext>
            </a:extLst>
          </p:cNvPr>
          <p:cNvSpPr>
            <a:spLocks noGrp="1"/>
          </p:cNvSpPr>
          <p:nvPr>
            <p:ph type="ctrTitle"/>
          </p:nvPr>
        </p:nvSpPr>
        <p:spPr>
          <a:xfrm>
            <a:off x="4065511" y="3236470"/>
            <a:ext cx="6832500" cy="1252601"/>
          </a:xfrm>
        </p:spPr>
        <p:txBody>
          <a:bodyPr>
            <a:normAutofit/>
          </a:bodyPr>
          <a:lstStyle/>
          <a:p>
            <a:r>
              <a:rPr lang="en-US" sz="4100">
                <a:solidFill>
                  <a:srgbClr val="FFFFFE"/>
                </a:solidFill>
              </a:rPr>
              <a:t>NEW COLLECTIVE AGREEMENT HIGHLIGHTS</a:t>
            </a:r>
          </a:p>
        </p:txBody>
      </p:sp>
      <p:sp>
        <p:nvSpPr>
          <p:cNvPr id="3" name="Subtitle 2">
            <a:extLst>
              <a:ext uri="{FF2B5EF4-FFF2-40B4-BE49-F238E27FC236}">
                <a16:creationId xmlns:a16="http://schemas.microsoft.com/office/drawing/2014/main" id="{D3AD643F-50DA-9704-07EF-358FF6CDEAA3}"/>
              </a:ext>
            </a:extLst>
          </p:cNvPr>
          <p:cNvSpPr>
            <a:spLocks noGrp="1"/>
          </p:cNvSpPr>
          <p:nvPr>
            <p:ph type="subTitle" idx="1"/>
          </p:nvPr>
        </p:nvSpPr>
        <p:spPr>
          <a:xfrm>
            <a:off x="4065511" y="4669144"/>
            <a:ext cx="6832499" cy="716529"/>
          </a:xfrm>
        </p:spPr>
        <p:txBody>
          <a:bodyPr>
            <a:normAutofit/>
          </a:bodyPr>
          <a:lstStyle/>
          <a:p>
            <a:r>
              <a:rPr lang="en-US" sz="1600">
                <a:solidFill>
                  <a:srgbClr val="FFFFFE"/>
                </a:solidFill>
              </a:rPr>
              <a:t>UNIFOR 1990</a:t>
            </a:r>
          </a:p>
          <a:p>
            <a:endParaRPr lang="en-US" sz="1600">
              <a:solidFill>
                <a:srgbClr val="FFFFFE"/>
              </a:solidFill>
            </a:endParaRPr>
          </a:p>
        </p:txBody>
      </p:sp>
      <p:cxnSp>
        <p:nvCxnSpPr>
          <p:cNvPr id="11" name="Straight Connector 10">
            <a:extLst>
              <a:ext uri="{FF2B5EF4-FFF2-40B4-BE49-F238E27FC236}">
                <a16:creationId xmlns:a16="http://schemas.microsoft.com/office/drawing/2014/main" id="{65409EC7-69B1-45CC-8FB7-1964C1AB672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5509" y="4666480"/>
            <a:ext cx="6832499" cy="0"/>
          </a:xfrm>
          <a:prstGeom prst="line">
            <a:avLst/>
          </a:prstGeom>
          <a:ln w="31750">
            <a:solidFill>
              <a:srgbClr val="F1196B"/>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9355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863879-BF2C-8264-AB38-3357D60E75E0}"/>
              </a:ext>
            </a:extLst>
          </p:cNvPr>
          <p:cNvSpPr txBox="1"/>
          <p:nvPr/>
        </p:nvSpPr>
        <p:spPr>
          <a:xfrm>
            <a:off x="391886" y="1222298"/>
            <a:ext cx="11343903" cy="1200329"/>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APPENDIX "A"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Hourly Increments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rPr>
              <a:t>Effective as of September 1, 2023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rPr>
              <a:t>Grid Change Phase 1 </a:t>
            </a:r>
            <a:endParaRPr kumimoji="0" 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graphicFrame>
        <p:nvGraphicFramePr>
          <p:cNvPr id="7" name="Table 6">
            <a:extLst>
              <a:ext uri="{FF2B5EF4-FFF2-40B4-BE49-F238E27FC236}">
                <a16:creationId xmlns:a16="http://schemas.microsoft.com/office/drawing/2014/main" id="{6E0DC479-CA73-6FB5-CB2C-8B3A24EF16B5}"/>
              </a:ext>
            </a:extLst>
          </p:cNvPr>
          <p:cNvGraphicFramePr>
            <a:graphicFrameLocks noGrp="1"/>
          </p:cNvGraphicFramePr>
          <p:nvPr/>
        </p:nvGraphicFramePr>
        <p:xfrm>
          <a:off x="1565563" y="2723147"/>
          <a:ext cx="9060874" cy="3301344"/>
        </p:xfrm>
        <a:graphic>
          <a:graphicData uri="http://schemas.openxmlformats.org/drawingml/2006/table">
            <a:tbl>
              <a:tblPr firstRow="1" firstCol="1" bandRow="1">
                <a:tableStyleId>{5940675A-B579-460E-94D1-54222C63F5DA}</a:tableStyleId>
              </a:tblPr>
              <a:tblGrid>
                <a:gridCol w="1162349">
                  <a:extLst>
                    <a:ext uri="{9D8B030D-6E8A-4147-A177-3AD203B41FA5}">
                      <a16:colId xmlns:a16="http://schemas.microsoft.com/office/drawing/2014/main" val="2323884539"/>
                    </a:ext>
                  </a:extLst>
                </a:gridCol>
                <a:gridCol w="931765">
                  <a:extLst>
                    <a:ext uri="{9D8B030D-6E8A-4147-A177-3AD203B41FA5}">
                      <a16:colId xmlns:a16="http://schemas.microsoft.com/office/drawing/2014/main" val="478226654"/>
                    </a:ext>
                  </a:extLst>
                </a:gridCol>
                <a:gridCol w="869928">
                  <a:extLst>
                    <a:ext uri="{9D8B030D-6E8A-4147-A177-3AD203B41FA5}">
                      <a16:colId xmlns:a16="http://schemas.microsoft.com/office/drawing/2014/main" val="5881018"/>
                    </a:ext>
                  </a:extLst>
                </a:gridCol>
                <a:gridCol w="870976">
                  <a:extLst>
                    <a:ext uri="{9D8B030D-6E8A-4147-A177-3AD203B41FA5}">
                      <a16:colId xmlns:a16="http://schemas.microsoft.com/office/drawing/2014/main" val="3108028909"/>
                    </a:ext>
                  </a:extLst>
                </a:gridCol>
                <a:gridCol w="870976">
                  <a:extLst>
                    <a:ext uri="{9D8B030D-6E8A-4147-A177-3AD203B41FA5}">
                      <a16:colId xmlns:a16="http://schemas.microsoft.com/office/drawing/2014/main" val="2146983757"/>
                    </a:ext>
                  </a:extLst>
                </a:gridCol>
                <a:gridCol w="870976">
                  <a:extLst>
                    <a:ext uri="{9D8B030D-6E8A-4147-A177-3AD203B41FA5}">
                      <a16:colId xmlns:a16="http://schemas.microsoft.com/office/drawing/2014/main" val="3409348907"/>
                    </a:ext>
                  </a:extLst>
                </a:gridCol>
                <a:gridCol w="870976">
                  <a:extLst>
                    <a:ext uri="{9D8B030D-6E8A-4147-A177-3AD203B41FA5}">
                      <a16:colId xmlns:a16="http://schemas.microsoft.com/office/drawing/2014/main" val="3173548490"/>
                    </a:ext>
                  </a:extLst>
                </a:gridCol>
                <a:gridCol w="870976">
                  <a:extLst>
                    <a:ext uri="{9D8B030D-6E8A-4147-A177-3AD203B41FA5}">
                      <a16:colId xmlns:a16="http://schemas.microsoft.com/office/drawing/2014/main" val="339136656"/>
                    </a:ext>
                  </a:extLst>
                </a:gridCol>
                <a:gridCol w="870976">
                  <a:extLst>
                    <a:ext uri="{9D8B030D-6E8A-4147-A177-3AD203B41FA5}">
                      <a16:colId xmlns:a16="http://schemas.microsoft.com/office/drawing/2014/main" val="3521320432"/>
                    </a:ext>
                  </a:extLst>
                </a:gridCol>
                <a:gridCol w="870976">
                  <a:extLst>
                    <a:ext uri="{9D8B030D-6E8A-4147-A177-3AD203B41FA5}">
                      <a16:colId xmlns:a16="http://schemas.microsoft.com/office/drawing/2014/main" val="3644099465"/>
                    </a:ext>
                  </a:extLst>
                </a:gridCol>
              </a:tblGrid>
              <a:tr h="550224">
                <a:tc>
                  <a:txBody>
                    <a:bodyPr/>
                    <a:lstStyle/>
                    <a:p>
                      <a:r>
                        <a:rPr lang="en-CA" sz="2000">
                          <a:solidFill>
                            <a:srgbClr val="000000"/>
                          </a:solidFill>
                          <a:effectLst/>
                        </a:rPr>
                        <a:t>Category</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2</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3</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5</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8</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9</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5195051"/>
                  </a:ext>
                </a:extLst>
              </a:tr>
              <a:tr h="550224">
                <a:tc>
                  <a:txBody>
                    <a:bodyPr/>
                    <a:lstStyle/>
                    <a:p>
                      <a:r>
                        <a:rPr lang="en-CA" sz="2000">
                          <a:solidFill>
                            <a:srgbClr val="000000"/>
                          </a:solidFill>
                          <a:effectLst/>
                        </a:rPr>
                        <a:t>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1622653"/>
                  </a:ext>
                </a:extLst>
              </a:tr>
              <a:tr h="550224">
                <a:tc>
                  <a:txBody>
                    <a:bodyPr/>
                    <a:lstStyle/>
                    <a:p>
                      <a:r>
                        <a:rPr lang="en-CA" sz="2000">
                          <a:solidFill>
                            <a:srgbClr val="000000"/>
                          </a:solidFill>
                          <a:effectLst/>
                        </a:rPr>
                        <a:t>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0639731"/>
                  </a:ext>
                </a:extLst>
              </a:tr>
              <a:tr h="550224">
                <a:tc>
                  <a:txBody>
                    <a:bodyPr/>
                    <a:lstStyle/>
                    <a:p>
                      <a:r>
                        <a:rPr lang="en-CA" sz="2000">
                          <a:solidFill>
                            <a:srgbClr val="000000"/>
                          </a:solidFill>
                          <a:effectLst/>
                        </a:rPr>
                        <a:t>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9696984"/>
                  </a:ext>
                </a:extLst>
              </a:tr>
              <a:tr h="550224">
                <a:tc>
                  <a:txBody>
                    <a:bodyPr/>
                    <a:lstStyle/>
                    <a:p>
                      <a:r>
                        <a:rPr lang="en-CA" sz="2000">
                          <a:solidFill>
                            <a:srgbClr val="000000"/>
                          </a:solidFill>
                          <a:effectLst/>
                        </a:rPr>
                        <a:t>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5209771"/>
                  </a:ext>
                </a:extLst>
              </a:tr>
              <a:tr h="550224">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7014409"/>
                  </a:ext>
                </a:extLst>
              </a:tr>
            </a:tbl>
          </a:graphicData>
        </a:graphic>
      </p:graphicFrame>
      <p:graphicFrame>
        <p:nvGraphicFramePr>
          <p:cNvPr id="2" name="Table 1">
            <a:extLst>
              <a:ext uri="{FF2B5EF4-FFF2-40B4-BE49-F238E27FC236}">
                <a16:creationId xmlns:a16="http://schemas.microsoft.com/office/drawing/2014/main" id="{3D457C11-CB7F-B147-17D5-C0AA95BA28E2}"/>
              </a:ext>
            </a:extLst>
          </p:cNvPr>
          <p:cNvGraphicFramePr>
            <a:graphicFrameLocks noGrp="1"/>
          </p:cNvGraphicFramePr>
          <p:nvPr/>
        </p:nvGraphicFramePr>
        <p:xfrm>
          <a:off x="3659677" y="3273371"/>
          <a:ext cx="6966760" cy="2751120"/>
        </p:xfrm>
        <a:graphic>
          <a:graphicData uri="http://schemas.openxmlformats.org/drawingml/2006/table">
            <a:tbl>
              <a:tblPr firstRow="1" firstCol="1" bandRow="1">
                <a:tableStyleId>{2D5ABB26-0587-4C30-8999-92F81FD0307C}</a:tableStyleId>
              </a:tblPr>
              <a:tblGrid>
                <a:gridCol w="869928">
                  <a:extLst>
                    <a:ext uri="{9D8B030D-6E8A-4147-A177-3AD203B41FA5}">
                      <a16:colId xmlns:a16="http://schemas.microsoft.com/office/drawing/2014/main" val="5881018"/>
                    </a:ext>
                  </a:extLst>
                </a:gridCol>
                <a:gridCol w="870976">
                  <a:extLst>
                    <a:ext uri="{9D8B030D-6E8A-4147-A177-3AD203B41FA5}">
                      <a16:colId xmlns:a16="http://schemas.microsoft.com/office/drawing/2014/main" val="3108028909"/>
                    </a:ext>
                  </a:extLst>
                </a:gridCol>
                <a:gridCol w="870976">
                  <a:extLst>
                    <a:ext uri="{9D8B030D-6E8A-4147-A177-3AD203B41FA5}">
                      <a16:colId xmlns:a16="http://schemas.microsoft.com/office/drawing/2014/main" val="2146983757"/>
                    </a:ext>
                  </a:extLst>
                </a:gridCol>
                <a:gridCol w="870976">
                  <a:extLst>
                    <a:ext uri="{9D8B030D-6E8A-4147-A177-3AD203B41FA5}">
                      <a16:colId xmlns:a16="http://schemas.microsoft.com/office/drawing/2014/main" val="3409348907"/>
                    </a:ext>
                  </a:extLst>
                </a:gridCol>
                <a:gridCol w="870976">
                  <a:extLst>
                    <a:ext uri="{9D8B030D-6E8A-4147-A177-3AD203B41FA5}">
                      <a16:colId xmlns:a16="http://schemas.microsoft.com/office/drawing/2014/main" val="3173548490"/>
                    </a:ext>
                  </a:extLst>
                </a:gridCol>
                <a:gridCol w="870976">
                  <a:extLst>
                    <a:ext uri="{9D8B030D-6E8A-4147-A177-3AD203B41FA5}">
                      <a16:colId xmlns:a16="http://schemas.microsoft.com/office/drawing/2014/main" val="339136656"/>
                    </a:ext>
                  </a:extLst>
                </a:gridCol>
                <a:gridCol w="870976">
                  <a:extLst>
                    <a:ext uri="{9D8B030D-6E8A-4147-A177-3AD203B41FA5}">
                      <a16:colId xmlns:a16="http://schemas.microsoft.com/office/drawing/2014/main" val="3521320432"/>
                    </a:ext>
                  </a:extLst>
                </a:gridCol>
                <a:gridCol w="870976">
                  <a:extLst>
                    <a:ext uri="{9D8B030D-6E8A-4147-A177-3AD203B41FA5}">
                      <a16:colId xmlns:a16="http://schemas.microsoft.com/office/drawing/2014/main" val="3644099465"/>
                    </a:ext>
                  </a:extLst>
                </a:gridCol>
              </a:tblGrid>
              <a:tr h="550224">
                <a:tc>
                  <a:txBody>
                    <a:bodyPr/>
                    <a:lstStyle/>
                    <a:p>
                      <a:r>
                        <a:rPr lang="en-CA" sz="2000">
                          <a:solidFill>
                            <a:srgbClr val="000000"/>
                          </a:solidFill>
                          <a:effectLst/>
                        </a:rPr>
                        <a:t>16.33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16.74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17.16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17.60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18.04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18.49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18.96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19.44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1622653"/>
                  </a:ext>
                </a:extLst>
              </a:tr>
              <a:tr h="550224">
                <a:tc>
                  <a:txBody>
                    <a:bodyPr/>
                    <a:lstStyle/>
                    <a:p>
                      <a:r>
                        <a:rPr lang="en-CA" sz="2000">
                          <a:solidFill>
                            <a:srgbClr val="000000"/>
                          </a:solidFill>
                          <a:effectLst/>
                        </a:rPr>
                        <a:t>18.46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18.89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19.29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19.90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20.38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21.39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21.89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0639731"/>
                  </a:ext>
                </a:extLst>
              </a:tr>
              <a:tr h="550224">
                <a:tc>
                  <a:txBody>
                    <a:bodyPr/>
                    <a:lstStyle/>
                    <a:p>
                      <a:r>
                        <a:rPr lang="en-CA" sz="2000">
                          <a:solidFill>
                            <a:srgbClr val="000000"/>
                          </a:solidFill>
                          <a:effectLst/>
                        </a:rPr>
                        <a:t>18.82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19.23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19.71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20.40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21.41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21.96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22.44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9696984"/>
                  </a:ext>
                </a:extLst>
              </a:tr>
              <a:tr h="550224">
                <a:tc>
                  <a:txBody>
                    <a:bodyPr/>
                    <a:lstStyle/>
                    <a:p>
                      <a:r>
                        <a:rPr lang="en-CA" sz="2000">
                          <a:solidFill>
                            <a:srgbClr val="000000"/>
                          </a:solidFill>
                          <a:effectLst/>
                        </a:rPr>
                        <a:t>19.29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20.27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20.99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21.47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22.00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22.56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23.07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5209771"/>
                  </a:ext>
                </a:extLst>
              </a:tr>
              <a:tr h="550224">
                <a:tc>
                  <a:txBody>
                    <a:bodyPr/>
                    <a:lstStyle/>
                    <a:p>
                      <a:r>
                        <a:rPr lang="en-CA" sz="2000">
                          <a:solidFill>
                            <a:srgbClr val="000000"/>
                          </a:solidFill>
                          <a:effectLst/>
                        </a:rPr>
                        <a:t>19.87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 20.38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21.52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22.06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22.64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23.15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23.68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7014409"/>
                  </a:ext>
                </a:extLst>
              </a:tr>
            </a:tbl>
          </a:graphicData>
        </a:graphic>
      </p:graphicFrame>
    </p:spTree>
    <p:extLst>
      <p:ext uri="{BB962C8B-B14F-4D97-AF65-F5344CB8AC3E}">
        <p14:creationId xmlns:p14="http://schemas.microsoft.com/office/powerpoint/2010/main" val="322813575"/>
      </p:ext>
    </p:extLst>
  </p:cSld>
  <p:clrMapOvr>
    <a:masterClrMapping/>
  </p:clrMapOvr>
  <mc:AlternateContent xmlns:mc="http://schemas.openxmlformats.org/markup-compatibility/2006" xmlns:p14="http://schemas.microsoft.com/office/powerpoint/2010/main">
    <mc:Choice Requires="p14">
      <p:transition spd="slow" p14:dur="3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accel="50000" decel="50000" fill="hold" nodeType="afterEffect">
                                  <p:stCondLst>
                                    <p:cond delay="1000"/>
                                  </p:stCondLst>
                                  <p:childTnLst>
                                    <p:animMotion origin="layout" path="M 2.70833E-6 2.22222E-6 L -0.07396 -0.00047 " pathEditMode="relative" rAng="0" ptsTypes="AA">
                                      <p:cBhvr>
                                        <p:cTn id="6" dur="2000" fill="hold"/>
                                        <p:tgtEl>
                                          <p:spTgt spid="2"/>
                                        </p:tgtEl>
                                        <p:attrNameLst>
                                          <p:attrName>ppt_x</p:attrName>
                                          <p:attrName>ppt_y</p:attrName>
                                        </p:attrNameLst>
                                      </p:cBhvr>
                                      <p:rCtr x="-3698"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863879-BF2C-8264-AB38-3357D60E75E0}"/>
              </a:ext>
            </a:extLst>
          </p:cNvPr>
          <p:cNvSpPr txBox="1"/>
          <p:nvPr/>
        </p:nvSpPr>
        <p:spPr>
          <a:xfrm>
            <a:off x="424048" y="233344"/>
            <a:ext cx="11343903" cy="1200329"/>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APPENDIX "A"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Hourly Increments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Effective as of September 1, 2023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Grid Change Phase 1 </a:t>
            </a: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graphicFrame>
        <p:nvGraphicFramePr>
          <p:cNvPr id="7" name="Table 6">
            <a:extLst>
              <a:ext uri="{FF2B5EF4-FFF2-40B4-BE49-F238E27FC236}">
                <a16:creationId xmlns:a16="http://schemas.microsoft.com/office/drawing/2014/main" id="{6E0DC479-CA73-6FB5-CB2C-8B3A24EF16B5}"/>
              </a:ext>
            </a:extLst>
          </p:cNvPr>
          <p:cNvGraphicFramePr>
            <a:graphicFrameLocks noGrp="1"/>
          </p:cNvGraphicFramePr>
          <p:nvPr/>
        </p:nvGraphicFramePr>
        <p:xfrm>
          <a:off x="1565563" y="1997613"/>
          <a:ext cx="9060874" cy="3182817"/>
        </p:xfrm>
        <a:graphic>
          <a:graphicData uri="http://schemas.openxmlformats.org/drawingml/2006/table">
            <a:tbl>
              <a:tblPr firstRow="1" firstCol="1" bandRow="1">
                <a:tableStyleId>{5940675A-B579-460E-94D1-54222C63F5DA}</a:tableStyleId>
              </a:tblPr>
              <a:tblGrid>
                <a:gridCol w="1162349">
                  <a:extLst>
                    <a:ext uri="{9D8B030D-6E8A-4147-A177-3AD203B41FA5}">
                      <a16:colId xmlns:a16="http://schemas.microsoft.com/office/drawing/2014/main" val="2323884539"/>
                    </a:ext>
                  </a:extLst>
                </a:gridCol>
                <a:gridCol w="931765">
                  <a:extLst>
                    <a:ext uri="{9D8B030D-6E8A-4147-A177-3AD203B41FA5}">
                      <a16:colId xmlns:a16="http://schemas.microsoft.com/office/drawing/2014/main" val="478226654"/>
                    </a:ext>
                  </a:extLst>
                </a:gridCol>
                <a:gridCol w="869928">
                  <a:extLst>
                    <a:ext uri="{9D8B030D-6E8A-4147-A177-3AD203B41FA5}">
                      <a16:colId xmlns:a16="http://schemas.microsoft.com/office/drawing/2014/main" val="5881018"/>
                    </a:ext>
                  </a:extLst>
                </a:gridCol>
                <a:gridCol w="870976">
                  <a:extLst>
                    <a:ext uri="{9D8B030D-6E8A-4147-A177-3AD203B41FA5}">
                      <a16:colId xmlns:a16="http://schemas.microsoft.com/office/drawing/2014/main" val="3108028909"/>
                    </a:ext>
                  </a:extLst>
                </a:gridCol>
                <a:gridCol w="870976">
                  <a:extLst>
                    <a:ext uri="{9D8B030D-6E8A-4147-A177-3AD203B41FA5}">
                      <a16:colId xmlns:a16="http://schemas.microsoft.com/office/drawing/2014/main" val="2146983757"/>
                    </a:ext>
                  </a:extLst>
                </a:gridCol>
                <a:gridCol w="870976">
                  <a:extLst>
                    <a:ext uri="{9D8B030D-6E8A-4147-A177-3AD203B41FA5}">
                      <a16:colId xmlns:a16="http://schemas.microsoft.com/office/drawing/2014/main" val="3409348907"/>
                    </a:ext>
                  </a:extLst>
                </a:gridCol>
                <a:gridCol w="870976">
                  <a:extLst>
                    <a:ext uri="{9D8B030D-6E8A-4147-A177-3AD203B41FA5}">
                      <a16:colId xmlns:a16="http://schemas.microsoft.com/office/drawing/2014/main" val="3173548490"/>
                    </a:ext>
                  </a:extLst>
                </a:gridCol>
                <a:gridCol w="870976">
                  <a:extLst>
                    <a:ext uri="{9D8B030D-6E8A-4147-A177-3AD203B41FA5}">
                      <a16:colId xmlns:a16="http://schemas.microsoft.com/office/drawing/2014/main" val="339136656"/>
                    </a:ext>
                  </a:extLst>
                </a:gridCol>
                <a:gridCol w="870976">
                  <a:extLst>
                    <a:ext uri="{9D8B030D-6E8A-4147-A177-3AD203B41FA5}">
                      <a16:colId xmlns:a16="http://schemas.microsoft.com/office/drawing/2014/main" val="3521320432"/>
                    </a:ext>
                  </a:extLst>
                </a:gridCol>
                <a:gridCol w="870976">
                  <a:extLst>
                    <a:ext uri="{9D8B030D-6E8A-4147-A177-3AD203B41FA5}">
                      <a16:colId xmlns:a16="http://schemas.microsoft.com/office/drawing/2014/main" val="3644099465"/>
                    </a:ext>
                  </a:extLst>
                </a:gridCol>
              </a:tblGrid>
              <a:tr h="431697">
                <a:tc>
                  <a:txBody>
                    <a:bodyPr/>
                    <a:lstStyle/>
                    <a:p>
                      <a:r>
                        <a:rPr lang="en-CA" sz="2000">
                          <a:solidFill>
                            <a:srgbClr val="000000"/>
                          </a:solidFill>
                          <a:effectLst/>
                        </a:rPr>
                        <a:t>Category</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2</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3</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5</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8</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9</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5195051"/>
                  </a:ext>
                </a:extLst>
              </a:tr>
              <a:tr h="550224">
                <a:tc>
                  <a:txBody>
                    <a:bodyPr/>
                    <a:lstStyle/>
                    <a:p>
                      <a:r>
                        <a:rPr lang="en-CA" sz="2000">
                          <a:solidFill>
                            <a:srgbClr val="000000"/>
                          </a:solidFill>
                          <a:effectLst/>
                        </a:rPr>
                        <a:t>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16.33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16.74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17.16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17.60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18.04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18.49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18.96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19.44 </a:t>
                      </a: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1681622653"/>
                  </a:ext>
                </a:extLst>
              </a:tr>
              <a:tr h="550224">
                <a:tc>
                  <a:txBody>
                    <a:bodyPr/>
                    <a:lstStyle/>
                    <a:p>
                      <a:r>
                        <a:rPr lang="en-CA" sz="2000">
                          <a:solidFill>
                            <a:srgbClr val="000000"/>
                          </a:solidFill>
                          <a:effectLst/>
                        </a:rPr>
                        <a:t>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18.46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18.89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19.29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19.90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20.38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21.39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21.89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670639731"/>
                  </a:ext>
                </a:extLst>
              </a:tr>
              <a:tr h="550224">
                <a:tc>
                  <a:txBody>
                    <a:bodyPr/>
                    <a:lstStyle/>
                    <a:p>
                      <a:r>
                        <a:rPr lang="en-CA" sz="2000">
                          <a:solidFill>
                            <a:srgbClr val="000000"/>
                          </a:solidFill>
                          <a:effectLst/>
                        </a:rPr>
                        <a:t>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19.23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19.71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20.40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21.41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21.96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22.44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3659696984"/>
                  </a:ext>
                </a:extLst>
              </a:tr>
              <a:tr h="550224">
                <a:tc>
                  <a:txBody>
                    <a:bodyPr/>
                    <a:lstStyle/>
                    <a:p>
                      <a:r>
                        <a:rPr lang="en-CA" sz="2000">
                          <a:solidFill>
                            <a:srgbClr val="000000"/>
                          </a:solidFill>
                          <a:effectLst/>
                        </a:rPr>
                        <a:t>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19.29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19.82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20.27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20.99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21.47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22.00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22.56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23.07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2115209771"/>
                  </a:ext>
                </a:extLst>
              </a:tr>
              <a:tr h="550224">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19.87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 20.38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21.52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22.06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22.64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23.15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23.68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kern="1200" dirty="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1757014409"/>
                  </a:ext>
                </a:extLst>
              </a:tr>
            </a:tbl>
          </a:graphicData>
        </a:graphic>
      </p:graphicFrame>
      <p:graphicFrame>
        <p:nvGraphicFramePr>
          <p:cNvPr id="3" name="Table 2">
            <a:extLst>
              <a:ext uri="{FF2B5EF4-FFF2-40B4-BE49-F238E27FC236}">
                <a16:creationId xmlns:a16="http://schemas.microsoft.com/office/drawing/2014/main" id="{82CA939A-2A2B-705F-28EE-4793D1CFB7F2}"/>
              </a:ext>
            </a:extLst>
          </p:cNvPr>
          <p:cNvGraphicFramePr>
            <a:graphicFrameLocks noGrp="1"/>
          </p:cNvGraphicFramePr>
          <p:nvPr/>
        </p:nvGraphicFramePr>
        <p:xfrm>
          <a:off x="9755461" y="1938349"/>
          <a:ext cx="870976" cy="3301344"/>
        </p:xfrm>
        <a:graphic>
          <a:graphicData uri="http://schemas.openxmlformats.org/drawingml/2006/table">
            <a:tbl>
              <a:tblPr firstRow="1" firstCol="1" bandRow="1">
                <a:tableStyleId>{2D5ABB26-0587-4C30-8999-92F81FD0307C}</a:tableStyleId>
              </a:tblPr>
              <a:tblGrid>
                <a:gridCol w="870976">
                  <a:extLst>
                    <a:ext uri="{9D8B030D-6E8A-4147-A177-3AD203B41FA5}">
                      <a16:colId xmlns:a16="http://schemas.microsoft.com/office/drawing/2014/main" val="1057966062"/>
                    </a:ext>
                  </a:extLst>
                </a:gridCol>
              </a:tblGrid>
              <a:tr h="550224">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0862097"/>
                  </a:ext>
                </a:extLst>
              </a:tr>
              <a:tr h="550224">
                <a:tc>
                  <a:txBody>
                    <a:bodyPr/>
                    <a:lstStyle/>
                    <a:p>
                      <a:r>
                        <a:rPr lang="en-CA" sz="2000" kern="1200" dirty="0">
                          <a:solidFill>
                            <a:srgbClr val="000000"/>
                          </a:solidFill>
                          <a:effectLst/>
                        </a:rPr>
                        <a:t>19.83</a:t>
                      </a:r>
                      <a:endParaRPr lang="en-CA" sz="2000" kern="1200" dirty="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2948037245"/>
                  </a:ext>
                </a:extLst>
              </a:tr>
              <a:tr h="550224">
                <a:tc>
                  <a:txBody>
                    <a:bodyPr/>
                    <a:lstStyle/>
                    <a:p>
                      <a:r>
                        <a:rPr lang="en-CA" sz="2000" kern="1200">
                          <a:solidFill>
                            <a:srgbClr val="000000"/>
                          </a:solidFill>
                          <a:effectLst/>
                        </a:rPr>
                        <a:t>22.33</a:t>
                      </a:r>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84082811"/>
                  </a:ext>
                </a:extLst>
              </a:tr>
              <a:tr h="550224">
                <a:tc>
                  <a:txBody>
                    <a:bodyPr/>
                    <a:lstStyle/>
                    <a:p>
                      <a:r>
                        <a:rPr lang="en-CA" sz="2000" kern="1200">
                          <a:solidFill>
                            <a:srgbClr val="000000"/>
                          </a:solidFill>
                          <a:effectLst/>
                        </a:rPr>
                        <a:t>22.89</a:t>
                      </a:r>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1820431215"/>
                  </a:ext>
                </a:extLst>
              </a:tr>
              <a:tr h="550224">
                <a:tc>
                  <a:txBody>
                    <a:bodyPr/>
                    <a:lstStyle/>
                    <a:p>
                      <a:r>
                        <a:rPr lang="en-CA" sz="2000" kern="1200">
                          <a:solidFill>
                            <a:srgbClr val="000000"/>
                          </a:solidFill>
                          <a:effectLst/>
                        </a:rPr>
                        <a:t>23.53</a:t>
                      </a:r>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1127940976"/>
                  </a:ext>
                </a:extLst>
              </a:tr>
              <a:tr h="550224">
                <a:tc>
                  <a:txBody>
                    <a:bodyPr/>
                    <a:lstStyle/>
                    <a:p>
                      <a:r>
                        <a:rPr lang="en-CA" sz="2000" kern="1200" dirty="0">
                          <a:solidFill>
                            <a:srgbClr val="000000"/>
                          </a:solidFill>
                          <a:effectLst/>
                        </a:rPr>
                        <a:t>24.15</a:t>
                      </a:r>
                      <a:endParaRPr lang="en-CA" sz="2000" kern="1200" dirty="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951691342"/>
                  </a:ext>
                </a:extLst>
              </a:tr>
            </a:tbl>
          </a:graphicData>
        </a:graphic>
      </p:graphicFrame>
    </p:spTree>
    <p:extLst>
      <p:ext uri="{BB962C8B-B14F-4D97-AF65-F5344CB8AC3E}">
        <p14:creationId xmlns:p14="http://schemas.microsoft.com/office/powerpoint/2010/main" val="2987501783"/>
      </p:ext>
    </p:extLst>
  </p:cSld>
  <p:clrMapOvr>
    <a:masterClrMapping/>
  </p:clrMapOvr>
  <mc:AlternateContent xmlns:mc="http://schemas.openxmlformats.org/markup-compatibility/2006" xmlns:p14="http://schemas.microsoft.com/office/powerpoint/2010/main">
    <mc:Choice Requires="p14">
      <p:transition spd="slow" p14:dur="3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10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863879-BF2C-8264-AB38-3357D60E75E0}"/>
              </a:ext>
            </a:extLst>
          </p:cNvPr>
          <p:cNvSpPr txBox="1"/>
          <p:nvPr/>
        </p:nvSpPr>
        <p:spPr>
          <a:xfrm>
            <a:off x="391886" y="1222298"/>
            <a:ext cx="11343903" cy="1477328"/>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APPENDIX "A"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Hourly Increments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rPr>
              <a:t>Effective as of September 1, 2023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rPr>
              <a:t>Grid Change Phase 1 </a:t>
            </a:r>
            <a:endParaRPr kumimoji="0" 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graphicFrame>
        <p:nvGraphicFramePr>
          <p:cNvPr id="7" name="Table 6">
            <a:extLst>
              <a:ext uri="{FF2B5EF4-FFF2-40B4-BE49-F238E27FC236}">
                <a16:creationId xmlns:a16="http://schemas.microsoft.com/office/drawing/2014/main" id="{6E0DC479-CA73-6FB5-CB2C-8B3A24EF16B5}"/>
              </a:ext>
            </a:extLst>
          </p:cNvPr>
          <p:cNvGraphicFramePr>
            <a:graphicFrameLocks noGrp="1"/>
          </p:cNvGraphicFramePr>
          <p:nvPr/>
        </p:nvGraphicFramePr>
        <p:xfrm>
          <a:off x="1565563" y="2723147"/>
          <a:ext cx="9060874" cy="3301344"/>
        </p:xfrm>
        <a:graphic>
          <a:graphicData uri="http://schemas.openxmlformats.org/drawingml/2006/table">
            <a:tbl>
              <a:tblPr firstRow="1" firstCol="1" bandRow="1">
                <a:tableStyleId>{5940675A-B579-460E-94D1-54222C63F5DA}</a:tableStyleId>
              </a:tblPr>
              <a:tblGrid>
                <a:gridCol w="1162349">
                  <a:extLst>
                    <a:ext uri="{9D8B030D-6E8A-4147-A177-3AD203B41FA5}">
                      <a16:colId xmlns:a16="http://schemas.microsoft.com/office/drawing/2014/main" val="2323884539"/>
                    </a:ext>
                  </a:extLst>
                </a:gridCol>
                <a:gridCol w="931765">
                  <a:extLst>
                    <a:ext uri="{9D8B030D-6E8A-4147-A177-3AD203B41FA5}">
                      <a16:colId xmlns:a16="http://schemas.microsoft.com/office/drawing/2014/main" val="478226654"/>
                    </a:ext>
                  </a:extLst>
                </a:gridCol>
                <a:gridCol w="869928">
                  <a:extLst>
                    <a:ext uri="{9D8B030D-6E8A-4147-A177-3AD203B41FA5}">
                      <a16:colId xmlns:a16="http://schemas.microsoft.com/office/drawing/2014/main" val="5881018"/>
                    </a:ext>
                  </a:extLst>
                </a:gridCol>
                <a:gridCol w="870976">
                  <a:extLst>
                    <a:ext uri="{9D8B030D-6E8A-4147-A177-3AD203B41FA5}">
                      <a16:colId xmlns:a16="http://schemas.microsoft.com/office/drawing/2014/main" val="3108028909"/>
                    </a:ext>
                  </a:extLst>
                </a:gridCol>
                <a:gridCol w="870976">
                  <a:extLst>
                    <a:ext uri="{9D8B030D-6E8A-4147-A177-3AD203B41FA5}">
                      <a16:colId xmlns:a16="http://schemas.microsoft.com/office/drawing/2014/main" val="2146983757"/>
                    </a:ext>
                  </a:extLst>
                </a:gridCol>
                <a:gridCol w="870976">
                  <a:extLst>
                    <a:ext uri="{9D8B030D-6E8A-4147-A177-3AD203B41FA5}">
                      <a16:colId xmlns:a16="http://schemas.microsoft.com/office/drawing/2014/main" val="3409348907"/>
                    </a:ext>
                  </a:extLst>
                </a:gridCol>
                <a:gridCol w="870976">
                  <a:extLst>
                    <a:ext uri="{9D8B030D-6E8A-4147-A177-3AD203B41FA5}">
                      <a16:colId xmlns:a16="http://schemas.microsoft.com/office/drawing/2014/main" val="3173548490"/>
                    </a:ext>
                  </a:extLst>
                </a:gridCol>
                <a:gridCol w="870976">
                  <a:extLst>
                    <a:ext uri="{9D8B030D-6E8A-4147-A177-3AD203B41FA5}">
                      <a16:colId xmlns:a16="http://schemas.microsoft.com/office/drawing/2014/main" val="339136656"/>
                    </a:ext>
                  </a:extLst>
                </a:gridCol>
                <a:gridCol w="870976">
                  <a:extLst>
                    <a:ext uri="{9D8B030D-6E8A-4147-A177-3AD203B41FA5}">
                      <a16:colId xmlns:a16="http://schemas.microsoft.com/office/drawing/2014/main" val="3521320432"/>
                    </a:ext>
                  </a:extLst>
                </a:gridCol>
                <a:gridCol w="870976">
                  <a:extLst>
                    <a:ext uri="{9D8B030D-6E8A-4147-A177-3AD203B41FA5}">
                      <a16:colId xmlns:a16="http://schemas.microsoft.com/office/drawing/2014/main" val="3644099465"/>
                    </a:ext>
                  </a:extLst>
                </a:gridCol>
              </a:tblGrid>
              <a:tr h="550224">
                <a:tc>
                  <a:txBody>
                    <a:bodyPr/>
                    <a:lstStyle/>
                    <a:p>
                      <a:r>
                        <a:rPr lang="en-CA" sz="2000">
                          <a:solidFill>
                            <a:srgbClr val="000000"/>
                          </a:solidFill>
                          <a:effectLst/>
                        </a:rPr>
                        <a:t>Category</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r>
                        <a:rPr lang="en-CA" sz="2000">
                          <a:solidFill>
                            <a:srgbClr val="000000"/>
                          </a:solidFill>
                          <a:effectLst/>
                        </a:rPr>
                        <a:t>2</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3</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5</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8</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9</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5195051"/>
                  </a:ext>
                </a:extLst>
              </a:tr>
              <a:tr h="550224">
                <a:tc>
                  <a:txBody>
                    <a:bodyPr/>
                    <a:lstStyle/>
                    <a:p>
                      <a:r>
                        <a:rPr lang="en-CA" sz="2000">
                          <a:solidFill>
                            <a:srgbClr val="000000"/>
                          </a:solidFill>
                          <a:effectLst/>
                        </a:rPr>
                        <a:t>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16.33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r>
                        <a:rPr lang="en-CA" sz="2000">
                          <a:solidFill>
                            <a:srgbClr val="000000"/>
                          </a:solidFill>
                          <a:effectLst/>
                        </a:rPr>
                        <a:t>16.74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17.16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17.60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18.04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18.49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18.96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19.44 </a:t>
                      </a:r>
                    </a:p>
                  </a:txBody>
                  <a:tcPr marL="68580" marR="68580" marT="0" marB="0"/>
                </a:tc>
                <a:tc>
                  <a:txBody>
                    <a:bodyPr/>
                    <a:lstStyle/>
                    <a:p>
                      <a:r>
                        <a:rPr lang="en-CA" sz="2000" kern="1200">
                          <a:solidFill>
                            <a:srgbClr val="000000"/>
                          </a:solidFill>
                          <a:effectLst/>
                        </a:rPr>
                        <a:t>19.83</a:t>
                      </a:r>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1681622653"/>
                  </a:ext>
                </a:extLst>
              </a:tr>
              <a:tr h="550224">
                <a:tc>
                  <a:txBody>
                    <a:bodyPr/>
                    <a:lstStyle/>
                    <a:p>
                      <a:r>
                        <a:rPr lang="en-CA" sz="2000">
                          <a:solidFill>
                            <a:srgbClr val="000000"/>
                          </a:solidFill>
                          <a:effectLst/>
                        </a:rPr>
                        <a:t>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18.46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r>
                        <a:rPr lang="en-CA" sz="2000">
                          <a:solidFill>
                            <a:srgbClr val="000000"/>
                          </a:solidFill>
                          <a:effectLst/>
                        </a:rPr>
                        <a:t>18.89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19.29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19.90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20.38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21.39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21.89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rPr>
                        <a:t>22.33</a:t>
                      </a:r>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670639731"/>
                  </a:ext>
                </a:extLst>
              </a:tr>
              <a:tr h="550224">
                <a:tc>
                  <a:txBody>
                    <a:bodyPr/>
                    <a:lstStyle/>
                    <a:p>
                      <a:r>
                        <a:rPr lang="en-CA" sz="2000">
                          <a:solidFill>
                            <a:srgbClr val="000000"/>
                          </a:solidFill>
                          <a:effectLst/>
                        </a:rPr>
                        <a:t>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r>
                        <a:rPr lang="en-CA" sz="2000">
                          <a:solidFill>
                            <a:srgbClr val="000000"/>
                          </a:solidFill>
                          <a:effectLst/>
                        </a:rPr>
                        <a:t>19.23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19.71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20.40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21.41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21.96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22.44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rPr>
                        <a:t>22.89</a:t>
                      </a:r>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3659696984"/>
                  </a:ext>
                </a:extLst>
              </a:tr>
              <a:tr h="550224">
                <a:tc>
                  <a:txBody>
                    <a:bodyPr/>
                    <a:lstStyle/>
                    <a:p>
                      <a:r>
                        <a:rPr lang="en-CA" sz="2000">
                          <a:solidFill>
                            <a:srgbClr val="000000"/>
                          </a:solidFill>
                          <a:effectLst/>
                        </a:rPr>
                        <a:t>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19.29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r>
                        <a:rPr lang="en-CA" sz="2000">
                          <a:solidFill>
                            <a:srgbClr val="000000"/>
                          </a:solidFill>
                          <a:effectLst/>
                        </a:rPr>
                        <a:t>19.82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20.27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20.99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21.47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22.00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22.56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23.07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rPr>
                        <a:t>23.53</a:t>
                      </a:r>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2115209771"/>
                  </a:ext>
                </a:extLst>
              </a:tr>
              <a:tr h="550224">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19.87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r>
                        <a:rPr lang="en-CA" sz="2000">
                          <a:solidFill>
                            <a:srgbClr val="000000"/>
                          </a:solidFill>
                          <a:effectLst/>
                        </a:rPr>
                        <a:t> 20.38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21.52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22.06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22.64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23.15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23.68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rPr>
                        <a:t>24.15</a:t>
                      </a:r>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1757014409"/>
                  </a:ext>
                </a:extLst>
              </a:tr>
            </a:tbl>
          </a:graphicData>
        </a:graphic>
      </p:graphicFrame>
    </p:spTree>
    <p:extLst>
      <p:ext uri="{BB962C8B-B14F-4D97-AF65-F5344CB8AC3E}">
        <p14:creationId xmlns:p14="http://schemas.microsoft.com/office/powerpoint/2010/main" val="1861222248"/>
      </p:ext>
    </p:extLst>
  </p:cSld>
  <p:clrMapOvr>
    <a:masterClrMapping/>
  </p:clrMapOvr>
  <mc:AlternateContent xmlns:mc="http://schemas.openxmlformats.org/markup-compatibility/2006" xmlns:p14="http://schemas.microsoft.com/office/powerpoint/2010/main">
    <mc:Choice Requires="p14">
      <p:transition spd="slow" p14:dur="3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22B61-2126-C6FA-FC1D-15E2A335D2A9}"/>
              </a:ext>
            </a:extLst>
          </p:cNvPr>
          <p:cNvSpPr>
            <a:spLocks noGrp="1"/>
          </p:cNvSpPr>
          <p:nvPr>
            <p:ph type="title"/>
          </p:nvPr>
        </p:nvSpPr>
        <p:spPr/>
        <p:txBody>
          <a:bodyPr/>
          <a:lstStyle/>
          <a:p>
            <a:pPr algn="ctr"/>
            <a:r>
              <a:rPr lang="en-US" dirty="0"/>
              <a:t>everyone</a:t>
            </a:r>
            <a:endParaRPr lang="en-CA" dirty="0"/>
          </a:p>
        </p:txBody>
      </p:sp>
      <p:sp>
        <p:nvSpPr>
          <p:cNvPr id="3" name="Content Placeholder 2">
            <a:extLst>
              <a:ext uri="{FF2B5EF4-FFF2-40B4-BE49-F238E27FC236}">
                <a16:creationId xmlns:a16="http://schemas.microsoft.com/office/drawing/2014/main" id="{8F9B3F41-D46F-E323-6FA1-192F8E96D698}"/>
              </a:ext>
            </a:extLst>
          </p:cNvPr>
          <p:cNvSpPr>
            <a:spLocks noGrp="1"/>
          </p:cNvSpPr>
          <p:nvPr>
            <p:ph idx="1"/>
          </p:nvPr>
        </p:nvSpPr>
        <p:spPr/>
        <p:txBody>
          <a:bodyPr/>
          <a:lstStyle/>
          <a:p>
            <a:pPr algn="ctr"/>
            <a:r>
              <a:rPr lang="en-CA" sz="2000" b="0" i="0" u="none" strike="noStrike" baseline="0" dirty="0">
                <a:solidFill>
                  <a:srgbClr val="000000"/>
                </a:solidFill>
                <a:latin typeface="Arial" panose="020B0604020202020204" pitchFamily="34" charset="0"/>
              </a:rPr>
              <a:t>Hourly Increments </a:t>
            </a:r>
          </a:p>
          <a:p>
            <a:pPr algn="ctr"/>
            <a:r>
              <a:rPr lang="en-US" sz="2000" b="1" i="0" u="none" strike="noStrike" baseline="0" dirty="0">
                <a:solidFill>
                  <a:srgbClr val="000000"/>
                </a:solidFill>
                <a:highlight>
                  <a:srgbClr val="FFFF00"/>
                </a:highlight>
                <a:latin typeface="Arial" panose="020B0604020202020204" pitchFamily="34" charset="0"/>
              </a:rPr>
              <a:t>Effective as of </a:t>
            </a:r>
            <a:r>
              <a:rPr lang="en-US" b="1" dirty="0">
                <a:solidFill>
                  <a:srgbClr val="000000"/>
                </a:solidFill>
                <a:highlight>
                  <a:srgbClr val="FFFF00"/>
                </a:highlight>
                <a:latin typeface="Arial" panose="020B0604020202020204" pitchFamily="34" charset="0"/>
              </a:rPr>
              <a:t>September</a:t>
            </a:r>
            <a:r>
              <a:rPr lang="en-US" sz="2000" b="1" i="0" u="none" strike="noStrike" baseline="0" dirty="0">
                <a:solidFill>
                  <a:srgbClr val="000000"/>
                </a:solidFill>
                <a:highlight>
                  <a:srgbClr val="FFFF00"/>
                </a:highlight>
                <a:latin typeface="Arial" panose="020B0604020202020204" pitchFamily="34" charset="0"/>
              </a:rPr>
              <a:t> 1, 2023</a:t>
            </a:r>
          </a:p>
          <a:p>
            <a:pPr algn="ctr"/>
            <a:r>
              <a:rPr lang="en-US" sz="2000" b="1" i="0" u="none" strike="noStrike" baseline="0" dirty="0">
                <a:solidFill>
                  <a:srgbClr val="000000"/>
                </a:solidFill>
                <a:highlight>
                  <a:srgbClr val="FFFF00"/>
                </a:highlight>
                <a:latin typeface="Arial" panose="020B0604020202020204" pitchFamily="34" charset="0"/>
              </a:rPr>
              <a:t>Phase 2 Rate Increase </a:t>
            </a:r>
            <a:br>
              <a:rPr lang="en-US" sz="2000" b="1" i="0" u="none" strike="noStrike" baseline="0" dirty="0">
                <a:solidFill>
                  <a:srgbClr val="000000"/>
                </a:solidFill>
                <a:highlight>
                  <a:srgbClr val="FFFF00"/>
                </a:highlight>
                <a:latin typeface="Arial" panose="020B0604020202020204" pitchFamily="34" charset="0"/>
              </a:rPr>
            </a:br>
            <a:r>
              <a:rPr lang="en-US" sz="2000" b="1" i="0" u="none" strike="noStrike" baseline="0" dirty="0">
                <a:solidFill>
                  <a:srgbClr val="000000"/>
                </a:solidFill>
                <a:highlight>
                  <a:srgbClr val="FFFF00"/>
                </a:highlight>
                <a:latin typeface="Arial" panose="020B0604020202020204" pitchFamily="34" charset="0"/>
              </a:rPr>
              <a:t>1.00% Increase</a:t>
            </a:r>
            <a:endParaRPr lang="en-US" sz="2000" b="0" i="0" u="none" strike="noStrike" baseline="0" dirty="0">
              <a:solidFill>
                <a:srgbClr val="000000"/>
              </a:solidFill>
              <a:highlight>
                <a:srgbClr val="FFFF00"/>
              </a:highlight>
              <a:latin typeface="Arial" panose="020B0604020202020204" pitchFamily="34" charset="0"/>
            </a:endParaRPr>
          </a:p>
          <a:p>
            <a:endParaRPr lang="en-CA" dirty="0"/>
          </a:p>
        </p:txBody>
      </p:sp>
    </p:spTree>
    <p:extLst>
      <p:ext uri="{BB962C8B-B14F-4D97-AF65-F5344CB8AC3E}">
        <p14:creationId xmlns:p14="http://schemas.microsoft.com/office/powerpoint/2010/main" val="2825051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863879-BF2C-8264-AB38-3357D60E75E0}"/>
              </a:ext>
            </a:extLst>
          </p:cNvPr>
          <p:cNvSpPr txBox="1"/>
          <p:nvPr/>
        </p:nvSpPr>
        <p:spPr>
          <a:xfrm>
            <a:off x="424048" y="148142"/>
            <a:ext cx="11343903" cy="150810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APPENDIX "A"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Hourly Increments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Effective as of September 1, 2023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Phase 2 Rate Increase </a:t>
            </a:r>
            <a:br>
              <a:rPr kumimoji="0" lang="en-US" sz="1800" b="1"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br>
            <a:r>
              <a:rPr kumimoji="0" lang="en-US" sz="1800" b="1"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1.00% Increase</a:t>
            </a:r>
            <a:endParaRPr kumimoji="0" lang="en-US" sz="18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endParaRPr>
          </a:p>
        </p:txBody>
      </p:sp>
      <p:graphicFrame>
        <p:nvGraphicFramePr>
          <p:cNvPr id="7" name="Table 6">
            <a:extLst>
              <a:ext uri="{FF2B5EF4-FFF2-40B4-BE49-F238E27FC236}">
                <a16:creationId xmlns:a16="http://schemas.microsoft.com/office/drawing/2014/main" id="{6E0DC479-CA73-6FB5-CB2C-8B3A24EF16B5}"/>
              </a:ext>
            </a:extLst>
          </p:cNvPr>
          <p:cNvGraphicFramePr>
            <a:graphicFrameLocks noGrp="1"/>
          </p:cNvGraphicFramePr>
          <p:nvPr/>
        </p:nvGraphicFramePr>
        <p:xfrm>
          <a:off x="1438953" y="1900409"/>
          <a:ext cx="9060874" cy="3301344"/>
        </p:xfrm>
        <a:graphic>
          <a:graphicData uri="http://schemas.openxmlformats.org/drawingml/2006/table">
            <a:tbl>
              <a:tblPr firstRow="1" firstCol="1" bandRow="1">
                <a:tableStyleId>{5940675A-B579-460E-94D1-54222C63F5DA}</a:tableStyleId>
              </a:tblPr>
              <a:tblGrid>
                <a:gridCol w="1162349">
                  <a:extLst>
                    <a:ext uri="{9D8B030D-6E8A-4147-A177-3AD203B41FA5}">
                      <a16:colId xmlns:a16="http://schemas.microsoft.com/office/drawing/2014/main" val="2323884539"/>
                    </a:ext>
                  </a:extLst>
                </a:gridCol>
                <a:gridCol w="931765">
                  <a:extLst>
                    <a:ext uri="{9D8B030D-6E8A-4147-A177-3AD203B41FA5}">
                      <a16:colId xmlns:a16="http://schemas.microsoft.com/office/drawing/2014/main" val="478226654"/>
                    </a:ext>
                  </a:extLst>
                </a:gridCol>
                <a:gridCol w="869928">
                  <a:extLst>
                    <a:ext uri="{9D8B030D-6E8A-4147-A177-3AD203B41FA5}">
                      <a16:colId xmlns:a16="http://schemas.microsoft.com/office/drawing/2014/main" val="5881018"/>
                    </a:ext>
                  </a:extLst>
                </a:gridCol>
                <a:gridCol w="870976">
                  <a:extLst>
                    <a:ext uri="{9D8B030D-6E8A-4147-A177-3AD203B41FA5}">
                      <a16:colId xmlns:a16="http://schemas.microsoft.com/office/drawing/2014/main" val="3108028909"/>
                    </a:ext>
                  </a:extLst>
                </a:gridCol>
                <a:gridCol w="870976">
                  <a:extLst>
                    <a:ext uri="{9D8B030D-6E8A-4147-A177-3AD203B41FA5}">
                      <a16:colId xmlns:a16="http://schemas.microsoft.com/office/drawing/2014/main" val="2146983757"/>
                    </a:ext>
                  </a:extLst>
                </a:gridCol>
                <a:gridCol w="870976">
                  <a:extLst>
                    <a:ext uri="{9D8B030D-6E8A-4147-A177-3AD203B41FA5}">
                      <a16:colId xmlns:a16="http://schemas.microsoft.com/office/drawing/2014/main" val="3409348907"/>
                    </a:ext>
                  </a:extLst>
                </a:gridCol>
                <a:gridCol w="870976">
                  <a:extLst>
                    <a:ext uri="{9D8B030D-6E8A-4147-A177-3AD203B41FA5}">
                      <a16:colId xmlns:a16="http://schemas.microsoft.com/office/drawing/2014/main" val="3173548490"/>
                    </a:ext>
                  </a:extLst>
                </a:gridCol>
                <a:gridCol w="870976">
                  <a:extLst>
                    <a:ext uri="{9D8B030D-6E8A-4147-A177-3AD203B41FA5}">
                      <a16:colId xmlns:a16="http://schemas.microsoft.com/office/drawing/2014/main" val="339136656"/>
                    </a:ext>
                  </a:extLst>
                </a:gridCol>
                <a:gridCol w="870976">
                  <a:extLst>
                    <a:ext uri="{9D8B030D-6E8A-4147-A177-3AD203B41FA5}">
                      <a16:colId xmlns:a16="http://schemas.microsoft.com/office/drawing/2014/main" val="3521320432"/>
                    </a:ext>
                  </a:extLst>
                </a:gridCol>
                <a:gridCol w="870976">
                  <a:extLst>
                    <a:ext uri="{9D8B030D-6E8A-4147-A177-3AD203B41FA5}">
                      <a16:colId xmlns:a16="http://schemas.microsoft.com/office/drawing/2014/main" val="3644099465"/>
                    </a:ext>
                  </a:extLst>
                </a:gridCol>
              </a:tblGrid>
              <a:tr h="550224">
                <a:tc>
                  <a:txBody>
                    <a:bodyPr/>
                    <a:lstStyle/>
                    <a:p>
                      <a:r>
                        <a:rPr lang="en-CA" sz="2000" dirty="0">
                          <a:solidFill>
                            <a:srgbClr val="000000"/>
                          </a:solidFill>
                          <a:effectLst/>
                        </a:rPr>
                        <a:t>Category</a:t>
                      </a:r>
                      <a:endParaRPr lang="en-C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3</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5</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8</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9</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5195051"/>
                  </a:ext>
                </a:extLst>
              </a:tr>
              <a:tr h="550224">
                <a:tc>
                  <a:txBody>
                    <a:bodyPr/>
                    <a:lstStyle/>
                    <a:p>
                      <a:r>
                        <a:rPr lang="en-CA" sz="2000">
                          <a:solidFill>
                            <a:srgbClr val="000000"/>
                          </a:solidFill>
                          <a:effectLst/>
                        </a:rPr>
                        <a:t>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16.49 </a:t>
                      </a:r>
                    </a:p>
                  </a:txBody>
                  <a:tcPr marL="68580" marR="68580" marT="0" marB="0"/>
                </a:tc>
                <a:tc>
                  <a:txBody>
                    <a:bodyPr/>
                    <a:lstStyle/>
                    <a:p>
                      <a:r>
                        <a:rPr lang="en-CA" sz="2000" kern="1200">
                          <a:solidFill>
                            <a:srgbClr val="000000"/>
                          </a:solidFill>
                          <a:effectLst/>
                          <a:latin typeface="+mn-lt"/>
                          <a:ea typeface="+mn-ea"/>
                          <a:cs typeface="+mn-cs"/>
                        </a:rPr>
                        <a:t>16.91 </a:t>
                      </a:r>
                    </a:p>
                  </a:txBody>
                  <a:tcPr marL="68580" marR="68580" marT="0" marB="0"/>
                </a:tc>
                <a:tc>
                  <a:txBody>
                    <a:bodyPr/>
                    <a:lstStyle/>
                    <a:p>
                      <a:r>
                        <a:rPr lang="en-CA" sz="2000" kern="1200">
                          <a:solidFill>
                            <a:srgbClr val="000000"/>
                          </a:solidFill>
                          <a:effectLst/>
                          <a:latin typeface="+mn-lt"/>
                          <a:ea typeface="+mn-ea"/>
                          <a:cs typeface="+mn-cs"/>
                        </a:rPr>
                        <a:t>17.33 </a:t>
                      </a:r>
                    </a:p>
                  </a:txBody>
                  <a:tcPr marL="68580" marR="68580" marT="0" marB="0"/>
                </a:tc>
                <a:tc>
                  <a:txBody>
                    <a:bodyPr/>
                    <a:lstStyle/>
                    <a:p>
                      <a:r>
                        <a:rPr lang="en-CA" sz="2000" kern="1200">
                          <a:solidFill>
                            <a:srgbClr val="000000"/>
                          </a:solidFill>
                          <a:effectLst/>
                          <a:latin typeface="+mn-lt"/>
                          <a:ea typeface="+mn-ea"/>
                          <a:cs typeface="+mn-cs"/>
                        </a:rPr>
                        <a:t>17.78 </a:t>
                      </a:r>
                    </a:p>
                  </a:txBody>
                  <a:tcPr marL="68580" marR="68580" marT="0" marB="0"/>
                </a:tc>
                <a:tc>
                  <a:txBody>
                    <a:bodyPr/>
                    <a:lstStyle/>
                    <a:p>
                      <a:r>
                        <a:rPr lang="en-CA" sz="2000" kern="1200">
                          <a:solidFill>
                            <a:srgbClr val="000000"/>
                          </a:solidFill>
                          <a:effectLst/>
                          <a:latin typeface="+mn-lt"/>
                          <a:ea typeface="+mn-ea"/>
                          <a:cs typeface="+mn-cs"/>
                        </a:rPr>
                        <a:t>18.22 </a:t>
                      </a:r>
                    </a:p>
                  </a:txBody>
                  <a:tcPr marL="68580" marR="68580" marT="0" marB="0"/>
                </a:tc>
                <a:tc>
                  <a:txBody>
                    <a:bodyPr/>
                    <a:lstStyle/>
                    <a:p>
                      <a:r>
                        <a:rPr lang="en-CA" sz="2000" kern="1200">
                          <a:solidFill>
                            <a:srgbClr val="000000"/>
                          </a:solidFill>
                          <a:effectLst/>
                          <a:latin typeface="+mn-lt"/>
                          <a:ea typeface="+mn-ea"/>
                          <a:cs typeface="+mn-cs"/>
                        </a:rPr>
                        <a:t>18.67 </a:t>
                      </a:r>
                    </a:p>
                  </a:txBody>
                  <a:tcPr marL="68580" marR="68580" marT="0" marB="0"/>
                </a:tc>
                <a:tc>
                  <a:txBody>
                    <a:bodyPr/>
                    <a:lstStyle/>
                    <a:p>
                      <a:r>
                        <a:rPr lang="en-CA" sz="2000" kern="1200">
                          <a:solidFill>
                            <a:srgbClr val="000000"/>
                          </a:solidFill>
                          <a:effectLst/>
                          <a:latin typeface="+mn-lt"/>
                          <a:ea typeface="+mn-ea"/>
                          <a:cs typeface="+mn-cs"/>
                        </a:rPr>
                        <a:t>19.15 </a:t>
                      </a:r>
                    </a:p>
                  </a:txBody>
                  <a:tcPr marL="68580" marR="68580" marT="0" marB="0"/>
                </a:tc>
                <a:tc>
                  <a:txBody>
                    <a:bodyPr/>
                    <a:lstStyle/>
                    <a:p>
                      <a:r>
                        <a:rPr lang="en-CA" sz="2000" kern="1200">
                          <a:solidFill>
                            <a:srgbClr val="000000"/>
                          </a:solidFill>
                          <a:effectLst/>
                          <a:latin typeface="+mn-lt"/>
                          <a:ea typeface="+mn-ea"/>
                          <a:cs typeface="+mn-cs"/>
                        </a:rPr>
                        <a:t>19.63 </a:t>
                      </a:r>
                    </a:p>
                  </a:txBody>
                  <a:tcPr marL="68580" marR="68580" marT="0" marB="0"/>
                </a:tc>
                <a:tc>
                  <a:txBody>
                    <a:bodyPr/>
                    <a:lstStyle/>
                    <a:p>
                      <a:r>
                        <a:rPr lang="en-CA" sz="2000" kern="1200">
                          <a:solidFill>
                            <a:srgbClr val="000000"/>
                          </a:solidFill>
                          <a:effectLst/>
                          <a:latin typeface="+mn-lt"/>
                          <a:ea typeface="+mn-ea"/>
                          <a:cs typeface="+mn-cs"/>
                        </a:rPr>
                        <a:t>20.03 </a:t>
                      </a:r>
                    </a:p>
                  </a:txBody>
                  <a:tcPr marL="68580" marR="68580" marT="0" marB="0"/>
                </a:tc>
                <a:extLst>
                  <a:ext uri="{0D108BD9-81ED-4DB2-BD59-A6C34878D82A}">
                    <a16:rowId xmlns:a16="http://schemas.microsoft.com/office/drawing/2014/main" val="1681622653"/>
                  </a:ext>
                </a:extLst>
              </a:tr>
              <a:tr h="550224">
                <a:tc>
                  <a:txBody>
                    <a:bodyPr/>
                    <a:lstStyle/>
                    <a:p>
                      <a:r>
                        <a:rPr lang="en-CA" sz="2000">
                          <a:solidFill>
                            <a:srgbClr val="000000"/>
                          </a:solidFill>
                          <a:effectLst/>
                        </a:rPr>
                        <a:t>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18.64 </a:t>
                      </a:r>
                    </a:p>
                  </a:txBody>
                  <a:tcPr marL="68580" marR="68580" marT="0" marB="0"/>
                </a:tc>
                <a:tc>
                  <a:txBody>
                    <a:bodyPr/>
                    <a:lstStyle/>
                    <a:p>
                      <a:r>
                        <a:rPr lang="en-CA" sz="2000" kern="1200">
                          <a:solidFill>
                            <a:srgbClr val="000000"/>
                          </a:solidFill>
                          <a:effectLst/>
                          <a:latin typeface="+mn-lt"/>
                          <a:ea typeface="+mn-ea"/>
                          <a:cs typeface="+mn-cs"/>
                        </a:rPr>
                        <a:t>19.08 </a:t>
                      </a:r>
                    </a:p>
                  </a:txBody>
                  <a:tcPr marL="68580" marR="68580" marT="0" marB="0"/>
                </a:tc>
                <a:tc>
                  <a:txBody>
                    <a:bodyPr/>
                    <a:lstStyle/>
                    <a:p>
                      <a:r>
                        <a:rPr lang="en-CA" sz="2000" kern="1200">
                          <a:solidFill>
                            <a:srgbClr val="000000"/>
                          </a:solidFill>
                          <a:effectLst/>
                          <a:latin typeface="+mn-lt"/>
                          <a:ea typeface="+mn-ea"/>
                          <a:cs typeface="+mn-cs"/>
                        </a:rPr>
                        <a:t>19.48 </a:t>
                      </a:r>
                    </a:p>
                  </a:txBody>
                  <a:tcPr marL="68580" marR="68580" marT="0" marB="0"/>
                </a:tc>
                <a:tc>
                  <a:txBody>
                    <a:bodyPr/>
                    <a:lstStyle/>
                    <a:p>
                      <a:r>
                        <a:rPr lang="en-CA" sz="2000" kern="1200">
                          <a:solidFill>
                            <a:srgbClr val="000000"/>
                          </a:solidFill>
                          <a:effectLst/>
                          <a:latin typeface="+mn-lt"/>
                          <a:ea typeface="+mn-ea"/>
                          <a:cs typeface="+mn-cs"/>
                        </a:rPr>
                        <a:t>20.10 </a:t>
                      </a:r>
                    </a:p>
                  </a:txBody>
                  <a:tcPr marL="68580" marR="68580" marT="0" marB="0"/>
                </a:tc>
                <a:tc>
                  <a:txBody>
                    <a:bodyPr/>
                    <a:lstStyle/>
                    <a:p>
                      <a:r>
                        <a:rPr lang="en-CA" sz="2000" kern="1200">
                          <a:solidFill>
                            <a:srgbClr val="000000"/>
                          </a:solidFill>
                          <a:effectLst/>
                          <a:latin typeface="+mn-lt"/>
                          <a:ea typeface="+mn-ea"/>
                          <a:cs typeface="+mn-cs"/>
                        </a:rPr>
                        <a:t>20.58 </a:t>
                      </a:r>
                    </a:p>
                  </a:txBody>
                  <a:tcPr marL="68580" marR="68580" marT="0" marB="0"/>
                </a:tc>
                <a:tc>
                  <a:txBody>
                    <a:bodyPr/>
                    <a:lstStyle/>
                    <a:p>
                      <a:r>
                        <a:rPr lang="en-CA" sz="2000" kern="1200">
                          <a:solidFill>
                            <a:srgbClr val="000000"/>
                          </a:solidFill>
                          <a:effectLst/>
                          <a:latin typeface="+mn-lt"/>
                          <a:ea typeface="+mn-ea"/>
                          <a:cs typeface="+mn-cs"/>
                        </a:rPr>
                        <a:t>21.07 </a:t>
                      </a:r>
                    </a:p>
                  </a:txBody>
                  <a:tcPr marL="68580" marR="68580" marT="0" marB="0"/>
                </a:tc>
                <a:tc>
                  <a:txBody>
                    <a:bodyPr/>
                    <a:lstStyle/>
                    <a:p>
                      <a:r>
                        <a:rPr lang="en-CA" sz="2000" kern="1200">
                          <a:solidFill>
                            <a:srgbClr val="000000"/>
                          </a:solidFill>
                          <a:effectLst/>
                          <a:latin typeface="+mn-lt"/>
                          <a:ea typeface="+mn-ea"/>
                          <a:cs typeface="+mn-cs"/>
                        </a:rPr>
                        <a:t>21.60 </a:t>
                      </a:r>
                    </a:p>
                  </a:txBody>
                  <a:tcPr marL="68580" marR="68580" marT="0" marB="0"/>
                </a:tc>
                <a:tc>
                  <a:txBody>
                    <a:bodyPr/>
                    <a:lstStyle/>
                    <a:p>
                      <a:r>
                        <a:rPr lang="en-CA" sz="2000" kern="1200">
                          <a:solidFill>
                            <a:srgbClr val="000000"/>
                          </a:solidFill>
                          <a:effectLst/>
                          <a:latin typeface="+mn-lt"/>
                          <a:ea typeface="+mn-ea"/>
                          <a:cs typeface="+mn-cs"/>
                        </a:rPr>
                        <a:t>22.11 </a:t>
                      </a:r>
                    </a:p>
                  </a:txBody>
                  <a:tcPr marL="68580" marR="68580" marT="0" marB="0"/>
                </a:tc>
                <a:tc>
                  <a:txBody>
                    <a:bodyPr/>
                    <a:lstStyle/>
                    <a:p>
                      <a:r>
                        <a:rPr lang="en-CA" sz="2000" kern="1200">
                          <a:solidFill>
                            <a:srgbClr val="000000"/>
                          </a:solidFill>
                          <a:effectLst/>
                          <a:latin typeface="+mn-lt"/>
                          <a:ea typeface="+mn-ea"/>
                          <a:cs typeface="+mn-cs"/>
                        </a:rPr>
                        <a:t>22.55 </a:t>
                      </a:r>
                    </a:p>
                  </a:txBody>
                  <a:tcPr marL="68580" marR="68580" marT="0" marB="0"/>
                </a:tc>
                <a:extLst>
                  <a:ext uri="{0D108BD9-81ED-4DB2-BD59-A6C34878D82A}">
                    <a16:rowId xmlns:a16="http://schemas.microsoft.com/office/drawing/2014/main" val="670639731"/>
                  </a:ext>
                </a:extLst>
              </a:tr>
              <a:tr h="550224">
                <a:tc>
                  <a:txBody>
                    <a:bodyPr/>
                    <a:lstStyle/>
                    <a:p>
                      <a:r>
                        <a:rPr lang="en-CA" sz="2000">
                          <a:solidFill>
                            <a:srgbClr val="000000"/>
                          </a:solidFill>
                          <a:effectLst/>
                        </a:rPr>
                        <a:t>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19.01 </a:t>
                      </a:r>
                    </a:p>
                  </a:txBody>
                  <a:tcPr marL="68580" marR="68580" marT="0" marB="0"/>
                </a:tc>
                <a:tc>
                  <a:txBody>
                    <a:bodyPr/>
                    <a:lstStyle/>
                    <a:p>
                      <a:r>
                        <a:rPr lang="en-CA" sz="2000" kern="1200">
                          <a:solidFill>
                            <a:srgbClr val="000000"/>
                          </a:solidFill>
                          <a:effectLst/>
                          <a:latin typeface="+mn-lt"/>
                          <a:ea typeface="+mn-ea"/>
                          <a:cs typeface="+mn-cs"/>
                        </a:rPr>
                        <a:t>19.42 </a:t>
                      </a:r>
                    </a:p>
                  </a:txBody>
                  <a:tcPr marL="68580" marR="68580" marT="0" marB="0"/>
                </a:tc>
                <a:tc>
                  <a:txBody>
                    <a:bodyPr/>
                    <a:lstStyle/>
                    <a:p>
                      <a:r>
                        <a:rPr lang="en-CA" sz="2000" kern="1200">
                          <a:solidFill>
                            <a:srgbClr val="000000"/>
                          </a:solidFill>
                          <a:effectLst/>
                          <a:latin typeface="+mn-lt"/>
                          <a:ea typeface="+mn-ea"/>
                          <a:cs typeface="+mn-cs"/>
                        </a:rPr>
                        <a:t>19.91 </a:t>
                      </a:r>
                    </a:p>
                  </a:txBody>
                  <a:tcPr marL="68580" marR="68580" marT="0" marB="0"/>
                </a:tc>
                <a:tc>
                  <a:txBody>
                    <a:bodyPr/>
                    <a:lstStyle/>
                    <a:p>
                      <a:r>
                        <a:rPr lang="en-CA" sz="2000" kern="1200">
                          <a:solidFill>
                            <a:srgbClr val="000000"/>
                          </a:solidFill>
                          <a:effectLst/>
                          <a:latin typeface="+mn-lt"/>
                          <a:ea typeface="+mn-ea"/>
                          <a:cs typeface="+mn-cs"/>
                        </a:rPr>
                        <a:t>20.60 </a:t>
                      </a:r>
                    </a:p>
                  </a:txBody>
                  <a:tcPr marL="68580" marR="68580" marT="0" marB="0"/>
                </a:tc>
                <a:tc>
                  <a:txBody>
                    <a:bodyPr/>
                    <a:lstStyle/>
                    <a:p>
                      <a:r>
                        <a:rPr lang="en-CA" sz="2000" kern="1200">
                          <a:solidFill>
                            <a:srgbClr val="000000"/>
                          </a:solidFill>
                          <a:effectLst/>
                          <a:latin typeface="+mn-lt"/>
                          <a:ea typeface="+mn-ea"/>
                          <a:cs typeface="+mn-cs"/>
                        </a:rPr>
                        <a:t>21.07 </a:t>
                      </a:r>
                    </a:p>
                  </a:txBody>
                  <a:tcPr marL="68580" marR="68580" marT="0" marB="0"/>
                </a:tc>
                <a:tc>
                  <a:txBody>
                    <a:bodyPr/>
                    <a:lstStyle/>
                    <a:p>
                      <a:r>
                        <a:rPr lang="en-CA" sz="2000" kern="1200">
                          <a:solidFill>
                            <a:srgbClr val="000000"/>
                          </a:solidFill>
                          <a:effectLst/>
                          <a:latin typeface="+mn-lt"/>
                          <a:ea typeface="+mn-ea"/>
                          <a:cs typeface="+mn-cs"/>
                        </a:rPr>
                        <a:t>21.62 </a:t>
                      </a:r>
                    </a:p>
                  </a:txBody>
                  <a:tcPr marL="68580" marR="68580" marT="0" marB="0"/>
                </a:tc>
                <a:tc>
                  <a:txBody>
                    <a:bodyPr/>
                    <a:lstStyle/>
                    <a:p>
                      <a:r>
                        <a:rPr lang="en-CA" sz="2000" kern="1200">
                          <a:solidFill>
                            <a:srgbClr val="000000"/>
                          </a:solidFill>
                          <a:effectLst/>
                          <a:latin typeface="+mn-lt"/>
                          <a:ea typeface="+mn-ea"/>
                          <a:cs typeface="+mn-cs"/>
                        </a:rPr>
                        <a:t>22.18 </a:t>
                      </a:r>
                    </a:p>
                  </a:txBody>
                  <a:tcPr marL="68580" marR="68580" marT="0" marB="0"/>
                </a:tc>
                <a:tc>
                  <a:txBody>
                    <a:bodyPr/>
                    <a:lstStyle/>
                    <a:p>
                      <a:r>
                        <a:rPr lang="en-CA" sz="2000" kern="1200">
                          <a:solidFill>
                            <a:srgbClr val="000000"/>
                          </a:solidFill>
                          <a:effectLst/>
                          <a:latin typeface="+mn-lt"/>
                          <a:ea typeface="+mn-ea"/>
                          <a:cs typeface="+mn-cs"/>
                        </a:rPr>
                        <a:t>22.66 </a:t>
                      </a:r>
                    </a:p>
                  </a:txBody>
                  <a:tcPr marL="68580" marR="68580" marT="0" marB="0"/>
                </a:tc>
                <a:tc>
                  <a:txBody>
                    <a:bodyPr/>
                    <a:lstStyle/>
                    <a:p>
                      <a:r>
                        <a:rPr lang="en-CA" sz="2000" kern="1200">
                          <a:solidFill>
                            <a:srgbClr val="000000"/>
                          </a:solidFill>
                          <a:effectLst/>
                          <a:latin typeface="+mn-lt"/>
                          <a:ea typeface="+mn-ea"/>
                          <a:cs typeface="+mn-cs"/>
                        </a:rPr>
                        <a:t>23.12 </a:t>
                      </a:r>
                    </a:p>
                  </a:txBody>
                  <a:tcPr marL="68580" marR="68580" marT="0" marB="0"/>
                </a:tc>
                <a:extLst>
                  <a:ext uri="{0D108BD9-81ED-4DB2-BD59-A6C34878D82A}">
                    <a16:rowId xmlns:a16="http://schemas.microsoft.com/office/drawing/2014/main" val="3659696984"/>
                  </a:ext>
                </a:extLst>
              </a:tr>
              <a:tr h="550224">
                <a:tc>
                  <a:txBody>
                    <a:bodyPr/>
                    <a:lstStyle/>
                    <a:p>
                      <a:r>
                        <a:rPr lang="en-CA" sz="2000">
                          <a:solidFill>
                            <a:srgbClr val="000000"/>
                          </a:solidFill>
                          <a:effectLst/>
                        </a:rPr>
                        <a:t>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19.48 </a:t>
                      </a:r>
                    </a:p>
                  </a:txBody>
                  <a:tcPr marL="68580" marR="68580" marT="0" marB="0"/>
                </a:tc>
                <a:tc>
                  <a:txBody>
                    <a:bodyPr/>
                    <a:lstStyle/>
                    <a:p>
                      <a:r>
                        <a:rPr lang="en-CA" sz="2000" kern="1200">
                          <a:solidFill>
                            <a:srgbClr val="000000"/>
                          </a:solidFill>
                          <a:effectLst/>
                          <a:latin typeface="+mn-lt"/>
                          <a:ea typeface="+mn-ea"/>
                          <a:cs typeface="+mn-cs"/>
                        </a:rPr>
                        <a:t>20.02 </a:t>
                      </a:r>
                    </a:p>
                  </a:txBody>
                  <a:tcPr marL="68580" marR="68580" marT="0" marB="0"/>
                </a:tc>
                <a:tc>
                  <a:txBody>
                    <a:bodyPr/>
                    <a:lstStyle/>
                    <a:p>
                      <a:r>
                        <a:rPr lang="en-CA" sz="2000" kern="1200">
                          <a:solidFill>
                            <a:srgbClr val="000000"/>
                          </a:solidFill>
                          <a:effectLst/>
                          <a:latin typeface="+mn-lt"/>
                          <a:ea typeface="+mn-ea"/>
                          <a:cs typeface="+mn-cs"/>
                        </a:rPr>
                        <a:t>20.47 </a:t>
                      </a:r>
                    </a:p>
                  </a:txBody>
                  <a:tcPr marL="68580" marR="68580" marT="0" marB="0"/>
                </a:tc>
                <a:tc>
                  <a:txBody>
                    <a:bodyPr/>
                    <a:lstStyle/>
                    <a:p>
                      <a:r>
                        <a:rPr lang="en-CA" sz="2000" kern="1200">
                          <a:solidFill>
                            <a:srgbClr val="000000"/>
                          </a:solidFill>
                          <a:effectLst/>
                          <a:latin typeface="+mn-lt"/>
                          <a:ea typeface="+mn-ea"/>
                          <a:cs typeface="+mn-cs"/>
                        </a:rPr>
                        <a:t>21.20 </a:t>
                      </a:r>
                    </a:p>
                  </a:txBody>
                  <a:tcPr marL="68580" marR="68580" marT="0" marB="0"/>
                </a:tc>
                <a:tc>
                  <a:txBody>
                    <a:bodyPr/>
                    <a:lstStyle/>
                    <a:p>
                      <a:r>
                        <a:rPr lang="en-CA" sz="2000" kern="1200">
                          <a:solidFill>
                            <a:srgbClr val="000000"/>
                          </a:solidFill>
                          <a:effectLst/>
                          <a:latin typeface="+mn-lt"/>
                          <a:ea typeface="+mn-ea"/>
                          <a:cs typeface="+mn-cs"/>
                        </a:rPr>
                        <a:t>21.68 </a:t>
                      </a:r>
                    </a:p>
                  </a:txBody>
                  <a:tcPr marL="68580" marR="68580" marT="0" marB="0"/>
                </a:tc>
                <a:tc>
                  <a:txBody>
                    <a:bodyPr/>
                    <a:lstStyle/>
                    <a:p>
                      <a:r>
                        <a:rPr lang="en-CA" sz="2000" kern="1200">
                          <a:solidFill>
                            <a:srgbClr val="000000"/>
                          </a:solidFill>
                          <a:effectLst/>
                          <a:latin typeface="+mn-lt"/>
                          <a:ea typeface="+mn-ea"/>
                          <a:cs typeface="+mn-cs"/>
                        </a:rPr>
                        <a:t>22.22 </a:t>
                      </a:r>
                    </a:p>
                  </a:txBody>
                  <a:tcPr marL="68580" marR="68580" marT="0" marB="0"/>
                </a:tc>
                <a:tc>
                  <a:txBody>
                    <a:bodyPr/>
                    <a:lstStyle/>
                    <a:p>
                      <a:r>
                        <a:rPr lang="en-CA" sz="2000" kern="1200">
                          <a:solidFill>
                            <a:srgbClr val="000000"/>
                          </a:solidFill>
                          <a:effectLst/>
                          <a:latin typeface="+mn-lt"/>
                          <a:ea typeface="+mn-ea"/>
                          <a:cs typeface="+mn-cs"/>
                        </a:rPr>
                        <a:t>22.79 </a:t>
                      </a:r>
                    </a:p>
                  </a:txBody>
                  <a:tcPr marL="68580" marR="68580" marT="0" marB="0"/>
                </a:tc>
                <a:tc>
                  <a:txBody>
                    <a:bodyPr/>
                    <a:lstStyle/>
                    <a:p>
                      <a:r>
                        <a:rPr lang="en-CA" sz="2000" kern="1200">
                          <a:solidFill>
                            <a:srgbClr val="000000"/>
                          </a:solidFill>
                          <a:effectLst/>
                          <a:latin typeface="+mn-lt"/>
                          <a:ea typeface="+mn-ea"/>
                          <a:cs typeface="+mn-cs"/>
                        </a:rPr>
                        <a:t>23.30 </a:t>
                      </a:r>
                    </a:p>
                  </a:txBody>
                  <a:tcPr marL="68580" marR="68580" marT="0" marB="0"/>
                </a:tc>
                <a:tc>
                  <a:txBody>
                    <a:bodyPr/>
                    <a:lstStyle/>
                    <a:p>
                      <a:r>
                        <a:rPr lang="en-CA" sz="2000" kern="1200">
                          <a:solidFill>
                            <a:srgbClr val="000000"/>
                          </a:solidFill>
                          <a:effectLst/>
                          <a:latin typeface="+mn-lt"/>
                          <a:ea typeface="+mn-ea"/>
                          <a:cs typeface="+mn-cs"/>
                        </a:rPr>
                        <a:t>23.77 </a:t>
                      </a:r>
                    </a:p>
                  </a:txBody>
                  <a:tcPr marL="68580" marR="68580" marT="0" marB="0"/>
                </a:tc>
                <a:extLst>
                  <a:ext uri="{0D108BD9-81ED-4DB2-BD59-A6C34878D82A}">
                    <a16:rowId xmlns:a16="http://schemas.microsoft.com/office/drawing/2014/main" val="2115209771"/>
                  </a:ext>
                </a:extLst>
              </a:tr>
              <a:tr h="550224">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20.07 </a:t>
                      </a:r>
                    </a:p>
                  </a:txBody>
                  <a:tcPr marL="68580" marR="68580" marT="0" marB="0"/>
                </a:tc>
                <a:tc>
                  <a:txBody>
                    <a:bodyPr/>
                    <a:lstStyle/>
                    <a:p>
                      <a:r>
                        <a:rPr lang="en-CA" sz="2000" kern="1200">
                          <a:solidFill>
                            <a:srgbClr val="000000"/>
                          </a:solidFill>
                          <a:effectLst/>
                          <a:latin typeface="+mn-lt"/>
                          <a:ea typeface="+mn-ea"/>
                          <a:cs typeface="+mn-cs"/>
                        </a:rPr>
                        <a:t>20.58 </a:t>
                      </a:r>
                    </a:p>
                  </a:txBody>
                  <a:tcPr marL="68580" marR="68580" marT="0" marB="0"/>
                </a:tc>
                <a:tc>
                  <a:txBody>
                    <a:bodyPr/>
                    <a:lstStyle/>
                    <a:p>
                      <a:r>
                        <a:rPr lang="en-CA" sz="2000" kern="1200">
                          <a:solidFill>
                            <a:srgbClr val="000000"/>
                          </a:solidFill>
                          <a:effectLst/>
                          <a:latin typeface="+mn-lt"/>
                          <a:ea typeface="+mn-ea"/>
                          <a:cs typeface="+mn-cs"/>
                        </a:rPr>
                        <a:t>21.03 </a:t>
                      </a:r>
                    </a:p>
                  </a:txBody>
                  <a:tcPr marL="68580" marR="68580" marT="0" marB="0"/>
                </a:tc>
                <a:tc>
                  <a:txBody>
                    <a:bodyPr/>
                    <a:lstStyle/>
                    <a:p>
                      <a:r>
                        <a:rPr lang="en-CA" sz="2000" kern="1200">
                          <a:solidFill>
                            <a:srgbClr val="000000"/>
                          </a:solidFill>
                          <a:effectLst/>
                          <a:latin typeface="+mn-lt"/>
                          <a:ea typeface="+mn-ea"/>
                          <a:cs typeface="+mn-cs"/>
                        </a:rPr>
                        <a:t>21.74 </a:t>
                      </a:r>
                    </a:p>
                  </a:txBody>
                  <a:tcPr marL="68580" marR="68580" marT="0" marB="0"/>
                </a:tc>
                <a:tc>
                  <a:txBody>
                    <a:bodyPr/>
                    <a:lstStyle/>
                    <a:p>
                      <a:r>
                        <a:rPr lang="en-CA" sz="2000" kern="1200">
                          <a:solidFill>
                            <a:srgbClr val="000000"/>
                          </a:solidFill>
                          <a:effectLst/>
                          <a:latin typeface="+mn-lt"/>
                          <a:ea typeface="+mn-ea"/>
                          <a:cs typeface="+mn-cs"/>
                        </a:rPr>
                        <a:t>22.28 </a:t>
                      </a:r>
                    </a:p>
                  </a:txBody>
                  <a:tcPr marL="68580" marR="68580" marT="0" marB="0"/>
                </a:tc>
                <a:tc>
                  <a:txBody>
                    <a:bodyPr/>
                    <a:lstStyle/>
                    <a:p>
                      <a:r>
                        <a:rPr lang="en-CA" sz="2000" kern="1200">
                          <a:solidFill>
                            <a:srgbClr val="000000"/>
                          </a:solidFill>
                          <a:effectLst/>
                          <a:latin typeface="+mn-lt"/>
                          <a:ea typeface="+mn-ea"/>
                          <a:cs typeface="+mn-cs"/>
                        </a:rPr>
                        <a:t>22.87 </a:t>
                      </a:r>
                    </a:p>
                  </a:txBody>
                  <a:tcPr marL="68580" marR="68580" marT="0" marB="0"/>
                </a:tc>
                <a:tc>
                  <a:txBody>
                    <a:bodyPr/>
                    <a:lstStyle/>
                    <a:p>
                      <a:r>
                        <a:rPr lang="en-CA" sz="2000" kern="1200">
                          <a:solidFill>
                            <a:srgbClr val="000000"/>
                          </a:solidFill>
                          <a:effectLst/>
                          <a:latin typeface="+mn-lt"/>
                          <a:ea typeface="+mn-ea"/>
                          <a:cs typeface="+mn-cs"/>
                        </a:rPr>
                        <a:t>23.38 </a:t>
                      </a:r>
                    </a:p>
                  </a:txBody>
                  <a:tcPr marL="68580" marR="68580" marT="0" marB="0"/>
                </a:tc>
                <a:tc>
                  <a:txBody>
                    <a:bodyPr/>
                    <a:lstStyle/>
                    <a:p>
                      <a:r>
                        <a:rPr lang="en-CA" sz="2000" kern="1200">
                          <a:solidFill>
                            <a:srgbClr val="000000"/>
                          </a:solidFill>
                          <a:effectLst/>
                          <a:latin typeface="+mn-lt"/>
                          <a:ea typeface="+mn-ea"/>
                          <a:cs typeface="+mn-cs"/>
                        </a:rPr>
                        <a:t>23.92 </a:t>
                      </a:r>
                    </a:p>
                  </a:txBody>
                  <a:tcPr marL="68580" marR="68580" marT="0" marB="0"/>
                </a:tc>
                <a:tc>
                  <a:txBody>
                    <a:bodyPr/>
                    <a:lstStyle/>
                    <a:p>
                      <a:r>
                        <a:rPr lang="en-CA" sz="2000" kern="1200" dirty="0">
                          <a:solidFill>
                            <a:srgbClr val="000000"/>
                          </a:solidFill>
                          <a:effectLst/>
                          <a:latin typeface="+mn-lt"/>
                          <a:ea typeface="+mn-ea"/>
                          <a:cs typeface="+mn-cs"/>
                        </a:rPr>
                        <a:t>24.39</a:t>
                      </a:r>
                    </a:p>
                  </a:txBody>
                  <a:tcPr marL="68580" marR="68580" marT="0" marB="0"/>
                </a:tc>
                <a:extLst>
                  <a:ext uri="{0D108BD9-81ED-4DB2-BD59-A6C34878D82A}">
                    <a16:rowId xmlns:a16="http://schemas.microsoft.com/office/drawing/2014/main" val="1757014409"/>
                  </a:ext>
                </a:extLst>
              </a:tr>
            </a:tbl>
          </a:graphicData>
        </a:graphic>
      </p:graphicFrame>
    </p:spTree>
    <p:extLst>
      <p:ext uri="{BB962C8B-B14F-4D97-AF65-F5344CB8AC3E}">
        <p14:creationId xmlns:p14="http://schemas.microsoft.com/office/powerpoint/2010/main" val="2140868843"/>
      </p:ext>
    </p:extLst>
  </p:cSld>
  <p:clrMapOvr>
    <a:masterClrMapping/>
  </p:clrMapOvr>
  <mc:AlternateContent xmlns:mc="http://schemas.openxmlformats.org/markup-compatibility/2006" xmlns:p14="http://schemas.microsoft.com/office/powerpoint/2010/main">
    <mc:Choice Requires="p14">
      <p:transition spd="slow" p14:dur="3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BA817-BD88-3579-CA80-47E1B6605ECD}"/>
              </a:ext>
            </a:extLst>
          </p:cNvPr>
          <p:cNvSpPr>
            <a:spLocks noGrp="1"/>
          </p:cNvSpPr>
          <p:nvPr>
            <p:ph type="title"/>
          </p:nvPr>
        </p:nvSpPr>
        <p:spPr/>
        <p:txBody>
          <a:bodyPr/>
          <a:lstStyle/>
          <a:p>
            <a:pPr algn="ctr"/>
            <a:r>
              <a:rPr lang="en-US" dirty="0"/>
              <a:t>everyone</a:t>
            </a:r>
            <a:endParaRPr lang="en-CA" dirty="0"/>
          </a:p>
        </p:txBody>
      </p:sp>
      <p:sp>
        <p:nvSpPr>
          <p:cNvPr id="3" name="Content Placeholder 2">
            <a:extLst>
              <a:ext uri="{FF2B5EF4-FFF2-40B4-BE49-F238E27FC236}">
                <a16:creationId xmlns:a16="http://schemas.microsoft.com/office/drawing/2014/main" id="{D552EDC8-5C1C-2EA6-7FAB-7383C952C4A4}"/>
              </a:ext>
            </a:extLst>
          </p:cNvPr>
          <p:cNvSpPr>
            <a:spLocks noGrp="1"/>
          </p:cNvSpPr>
          <p:nvPr>
            <p:ph idx="1"/>
          </p:nvPr>
        </p:nvSpPr>
        <p:spPr/>
        <p:txBody>
          <a:bodyPr/>
          <a:lstStyle/>
          <a:p>
            <a:pPr algn="ctr"/>
            <a:r>
              <a:rPr lang="en-CA" sz="2000" b="0" i="0" u="none" strike="noStrike" baseline="0" dirty="0">
                <a:solidFill>
                  <a:srgbClr val="000000"/>
                </a:solidFill>
                <a:latin typeface="Arial" panose="020B0604020202020204" pitchFamily="34" charset="0"/>
              </a:rPr>
              <a:t>Hourly Increments </a:t>
            </a:r>
          </a:p>
          <a:p>
            <a:pPr algn="ctr"/>
            <a:r>
              <a:rPr lang="en-US" sz="2000" b="1" i="0" u="none" strike="noStrike" baseline="0" dirty="0">
                <a:solidFill>
                  <a:srgbClr val="000000"/>
                </a:solidFill>
                <a:latin typeface="Arial" panose="020B0604020202020204" pitchFamily="34" charset="0"/>
              </a:rPr>
              <a:t>Effective as of </a:t>
            </a:r>
            <a:r>
              <a:rPr lang="en-US" b="1" dirty="0">
                <a:solidFill>
                  <a:srgbClr val="000000"/>
                </a:solidFill>
                <a:latin typeface="Arial" panose="020B0604020202020204" pitchFamily="34" charset="0"/>
              </a:rPr>
              <a:t>February</a:t>
            </a:r>
            <a:r>
              <a:rPr lang="en-US" sz="2000" b="1" i="0" u="none" strike="noStrike" baseline="0" dirty="0">
                <a:solidFill>
                  <a:srgbClr val="000000"/>
                </a:solidFill>
                <a:latin typeface="Arial" panose="020B0604020202020204" pitchFamily="34" charset="0"/>
              </a:rPr>
              <a:t> 1, 2024</a:t>
            </a:r>
          </a:p>
          <a:p>
            <a:pPr algn="ctr"/>
            <a:r>
              <a:rPr lang="en-US" sz="2000" b="1" i="0" u="none" strike="noStrike" baseline="0" dirty="0">
                <a:solidFill>
                  <a:srgbClr val="000000"/>
                </a:solidFill>
                <a:latin typeface="Arial" panose="020B0604020202020204" pitchFamily="34" charset="0"/>
              </a:rPr>
              <a:t>Phase 3 Rate Increase </a:t>
            </a:r>
            <a:br>
              <a:rPr lang="en-US" sz="2000" b="1" i="0" u="none" strike="noStrike" baseline="0" dirty="0">
                <a:solidFill>
                  <a:srgbClr val="000000"/>
                </a:solidFill>
                <a:latin typeface="Arial" panose="020B0604020202020204" pitchFamily="34" charset="0"/>
              </a:rPr>
            </a:br>
            <a:r>
              <a:rPr lang="en-US" sz="2000" b="1" i="0" u="none" strike="noStrike" baseline="0" dirty="0">
                <a:solidFill>
                  <a:srgbClr val="000000"/>
                </a:solidFill>
                <a:latin typeface="Arial" panose="020B0604020202020204" pitchFamily="34" charset="0"/>
              </a:rPr>
              <a:t>1.50% Increase</a:t>
            </a:r>
            <a:endParaRPr lang="en-US" sz="2000" b="0" i="0" u="none" strike="noStrike" baseline="0" dirty="0">
              <a:solidFill>
                <a:srgbClr val="000000"/>
              </a:solidFill>
              <a:latin typeface="Arial" panose="020B0604020202020204" pitchFamily="34" charset="0"/>
            </a:endParaRPr>
          </a:p>
          <a:p>
            <a:endParaRPr lang="en-CA" dirty="0"/>
          </a:p>
        </p:txBody>
      </p:sp>
    </p:spTree>
    <p:extLst>
      <p:ext uri="{BB962C8B-B14F-4D97-AF65-F5344CB8AC3E}">
        <p14:creationId xmlns:p14="http://schemas.microsoft.com/office/powerpoint/2010/main" val="4040348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863879-BF2C-8264-AB38-3357D60E75E0}"/>
              </a:ext>
            </a:extLst>
          </p:cNvPr>
          <p:cNvSpPr txBox="1"/>
          <p:nvPr/>
        </p:nvSpPr>
        <p:spPr>
          <a:xfrm>
            <a:off x="424048" y="321965"/>
            <a:ext cx="11343903" cy="150810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APPENDIX "A"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Hourly Increments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Effective as of February 1, 2024</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Phase 3 Rate Increase </a:t>
            </a:r>
            <a:b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b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1.50% Increase</a:t>
            </a: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graphicFrame>
        <p:nvGraphicFramePr>
          <p:cNvPr id="7" name="Table 6">
            <a:extLst>
              <a:ext uri="{FF2B5EF4-FFF2-40B4-BE49-F238E27FC236}">
                <a16:creationId xmlns:a16="http://schemas.microsoft.com/office/drawing/2014/main" id="{6E0DC479-CA73-6FB5-CB2C-8B3A24EF16B5}"/>
              </a:ext>
            </a:extLst>
          </p:cNvPr>
          <p:cNvGraphicFramePr>
            <a:graphicFrameLocks noGrp="1"/>
          </p:cNvGraphicFramePr>
          <p:nvPr/>
        </p:nvGraphicFramePr>
        <p:xfrm>
          <a:off x="1368615" y="1830070"/>
          <a:ext cx="9210292" cy="3374976"/>
        </p:xfrm>
        <a:graphic>
          <a:graphicData uri="http://schemas.openxmlformats.org/drawingml/2006/table">
            <a:tbl>
              <a:tblPr firstRow="1" firstCol="1" bandRow="1">
                <a:tableStyleId>{5940675A-B579-460E-94D1-54222C63F5DA}</a:tableStyleId>
              </a:tblPr>
              <a:tblGrid>
                <a:gridCol w="1181516">
                  <a:extLst>
                    <a:ext uri="{9D8B030D-6E8A-4147-A177-3AD203B41FA5}">
                      <a16:colId xmlns:a16="http://schemas.microsoft.com/office/drawing/2014/main" val="2323884539"/>
                    </a:ext>
                  </a:extLst>
                </a:gridCol>
                <a:gridCol w="947130">
                  <a:extLst>
                    <a:ext uri="{9D8B030D-6E8A-4147-A177-3AD203B41FA5}">
                      <a16:colId xmlns:a16="http://schemas.microsoft.com/office/drawing/2014/main" val="478226654"/>
                    </a:ext>
                  </a:extLst>
                </a:gridCol>
                <a:gridCol w="884273">
                  <a:extLst>
                    <a:ext uri="{9D8B030D-6E8A-4147-A177-3AD203B41FA5}">
                      <a16:colId xmlns:a16="http://schemas.microsoft.com/office/drawing/2014/main" val="5881018"/>
                    </a:ext>
                  </a:extLst>
                </a:gridCol>
                <a:gridCol w="885339">
                  <a:extLst>
                    <a:ext uri="{9D8B030D-6E8A-4147-A177-3AD203B41FA5}">
                      <a16:colId xmlns:a16="http://schemas.microsoft.com/office/drawing/2014/main" val="3108028909"/>
                    </a:ext>
                  </a:extLst>
                </a:gridCol>
                <a:gridCol w="885339">
                  <a:extLst>
                    <a:ext uri="{9D8B030D-6E8A-4147-A177-3AD203B41FA5}">
                      <a16:colId xmlns:a16="http://schemas.microsoft.com/office/drawing/2014/main" val="2146983757"/>
                    </a:ext>
                  </a:extLst>
                </a:gridCol>
                <a:gridCol w="885339">
                  <a:extLst>
                    <a:ext uri="{9D8B030D-6E8A-4147-A177-3AD203B41FA5}">
                      <a16:colId xmlns:a16="http://schemas.microsoft.com/office/drawing/2014/main" val="3409348907"/>
                    </a:ext>
                  </a:extLst>
                </a:gridCol>
                <a:gridCol w="885339">
                  <a:extLst>
                    <a:ext uri="{9D8B030D-6E8A-4147-A177-3AD203B41FA5}">
                      <a16:colId xmlns:a16="http://schemas.microsoft.com/office/drawing/2014/main" val="3173548490"/>
                    </a:ext>
                  </a:extLst>
                </a:gridCol>
                <a:gridCol w="885339">
                  <a:extLst>
                    <a:ext uri="{9D8B030D-6E8A-4147-A177-3AD203B41FA5}">
                      <a16:colId xmlns:a16="http://schemas.microsoft.com/office/drawing/2014/main" val="339136656"/>
                    </a:ext>
                  </a:extLst>
                </a:gridCol>
                <a:gridCol w="885339">
                  <a:extLst>
                    <a:ext uri="{9D8B030D-6E8A-4147-A177-3AD203B41FA5}">
                      <a16:colId xmlns:a16="http://schemas.microsoft.com/office/drawing/2014/main" val="3521320432"/>
                    </a:ext>
                  </a:extLst>
                </a:gridCol>
                <a:gridCol w="885339">
                  <a:extLst>
                    <a:ext uri="{9D8B030D-6E8A-4147-A177-3AD203B41FA5}">
                      <a16:colId xmlns:a16="http://schemas.microsoft.com/office/drawing/2014/main" val="3644099465"/>
                    </a:ext>
                  </a:extLst>
                </a:gridCol>
              </a:tblGrid>
              <a:tr h="562496">
                <a:tc>
                  <a:txBody>
                    <a:bodyPr/>
                    <a:lstStyle/>
                    <a:p>
                      <a:r>
                        <a:rPr lang="en-CA" sz="2000">
                          <a:solidFill>
                            <a:srgbClr val="000000"/>
                          </a:solidFill>
                          <a:effectLst/>
                        </a:rPr>
                        <a:t>Category</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3</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5</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8</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9</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5195051"/>
                  </a:ext>
                </a:extLst>
              </a:tr>
              <a:tr h="562496">
                <a:tc>
                  <a:txBody>
                    <a:bodyPr/>
                    <a:lstStyle/>
                    <a:p>
                      <a:r>
                        <a:rPr lang="en-CA" sz="2000">
                          <a:solidFill>
                            <a:srgbClr val="000000"/>
                          </a:solidFill>
                          <a:effectLst/>
                        </a:rPr>
                        <a:t>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16.74 </a:t>
                      </a:r>
                    </a:p>
                  </a:txBody>
                  <a:tcPr marL="68580" marR="68580" marT="0" marB="0"/>
                </a:tc>
                <a:tc>
                  <a:txBody>
                    <a:bodyPr/>
                    <a:lstStyle/>
                    <a:p>
                      <a:r>
                        <a:rPr lang="en-CA" sz="2000" kern="1200">
                          <a:solidFill>
                            <a:srgbClr val="000000"/>
                          </a:solidFill>
                          <a:effectLst/>
                          <a:latin typeface="+mn-lt"/>
                          <a:ea typeface="+mn-ea"/>
                          <a:cs typeface="+mn-cs"/>
                        </a:rPr>
                        <a:t>17.16 </a:t>
                      </a:r>
                    </a:p>
                  </a:txBody>
                  <a:tcPr marL="68580" marR="68580" marT="0" marB="0"/>
                </a:tc>
                <a:tc>
                  <a:txBody>
                    <a:bodyPr/>
                    <a:lstStyle/>
                    <a:p>
                      <a:r>
                        <a:rPr lang="en-CA" sz="2000" kern="1200">
                          <a:solidFill>
                            <a:srgbClr val="000000"/>
                          </a:solidFill>
                          <a:effectLst/>
                          <a:latin typeface="+mn-lt"/>
                          <a:ea typeface="+mn-ea"/>
                          <a:cs typeface="+mn-cs"/>
                        </a:rPr>
                        <a:t>17.59 </a:t>
                      </a:r>
                    </a:p>
                  </a:txBody>
                  <a:tcPr marL="68580" marR="68580" marT="0" marB="0"/>
                </a:tc>
                <a:tc>
                  <a:txBody>
                    <a:bodyPr/>
                    <a:lstStyle/>
                    <a:p>
                      <a:r>
                        <a:rPr lang="en-CA" sz="2000" kern="1200">
                          <a:solidFill>
                            <a:srgbClr val="000000"/>
                          </a:solidFill>
                          <a:effectLst/>
                          <a:latin typeface="+mn-lt"/>
                          <a:ea typeface="+mn-ea"/>
                          <a:cs typeface="+mn-cs"/>
                        </a:rPr>
                        <a:t>18.05 </a:t>
                      </a:r>
                    </a:p>
                  </a:txBody>
                  <a:tcPr marL="68580" marR="68580" marT="0" marB="0"/>
                </a:tc>
                <a:tc>
                  <a:txBody>
                    <a:bodyPr/>
                    <a:lstStyle/>
                    <a:p>
                      <a:r>
                        <a:rPr lang="en-CA" sz="2000" kern="1200">
                          <a:solidFill>
                            <a:srgbClr val="000000"/>
                          </a:solidFill>
                          <a:effectLst/>
                          <a:latin typeface="+mn-lt"/>
                          <a:ea typeface="+mn-ea"/>
                          <a:cs typeface="+mn-cs"/>
                        </a:rPr>
                        <a:t>18.49 </a:t>
                      </a:r>
                    </a:p>
                  </a:txBody>
                  <a:tcPr marL="68580" marR="68580" marT="0" marB="0"/>
                </a:tc>
                <a:tc>
                  <a:txBody>
                    <a:bodyPr/>
                    <a:lstStyle/>
                    <a:p>
                      <a:r>
                        <a:rPr lang="en-CA" sz="2000" kern="1200">
                          <a:solidFill>
                            <a:srgbClr val="000000"/>
                          </a:solidFill>
                          <a:effectLst/>
                          <a:latin typeface="+mn-lt"/>
                          <a:ea typeface="+mn-ea"/>
                          <a:cs typeface="+mn-cs"/>
                        </a:rPr>
                        <a:t>18.95 </a:t>
                      </a:r>
                    </a:p>
                  </a:txBody>
                  <a:tcPr marL="68580" marR="68580" marT="0" marB="0"/>
                </a:tc>
                <a:tc>
                  <a:txBody>
                    <a:bodyPr/>
                    <a:lstStyle/>
                    <a:p>
                      <a:r>
                        <a:rPr lang="en-CA" sz="2000" kern="1200">
                          <a:solidFill>
                            <a:srgbClr val="000000"/>
                          </a:solidFill>
                          <a:effectLst/>
                          <a:latin typeface="+mn-lt"/>
                          <a:ea typeface="+mn-ea"/>
                          <a:cs typeface="+mn-cs"/>
                        </a:rPr>
                        <a:t>19.44 </a:t>
                      </a:r>
                    </a:p>
                  </a:txBody>
                  <a:tcPr marL="68580" marR="68580" marT="0" marB="0"/>
                </a:tc>
                <a:tc>
                  <a:txBody>
                    <a:bodyPr/>
                    <a:lstStyle/>
                    <a:p>
                      <a:r>
                        <a:rPr lang="en-CA" sz="2000" kern="1200">
                          <a:solidFill>
                            <a:srgbClr val="000000"/>
                          </a:solidFill>
                          <a:effectLst/>
                          <a:latin typeface="+mn-lt"/>
                          <a:ea typeface="+mn-ea"/>
                          <a:cs typeface="+mn-cs"/>
                        </a:rPr>
                        <a:t>19.92 </a:t>
                      </a:r>
                    </a:p>
                  </a:txBody>
                  <a:tcPr marL="68580" marR="68580" marT="0" marB="0"/>
                </a:tc>
                <a:tc>
                  <a:txBody>
                    <a:bodyPr/>
                    <a:lstStyle/>
                    <a:p>
                      <a:r>
                        <a:rPr lang="en-CA" sz="2000" kern="1200">
                          <a:solidFill>
                            <a:srgbClr val="000000"/>
                          </a:solidFill>
                          <a:effectLst/>
                          <a:latin typeface="+mn-lt"/>
                          <a:ea typeface="+mn-ea"/>
                          <a:cs typeface="+mn-cs"/>
                        </a:rPr>
                        <a:t>20.33 </a:t>
                      </a:r>
                    </a:p>
                  </a:txBody>
                  <a:tcPr marL="68580" marR="68580" marT="0" marB="0"/>
                </a:tc>
                <a:extLst>
                  <a:ext uri="{0D108BD9-81ED-4DB2-BD59-A6C34878D82A}">
                    <a16:rowId xmlns:a16="http://schemas.microsoft.com/office/drawing/2014/main" val="1681622653"/>
                  </a:ext>
                </a:extLst>
              </a:tr>
              <a:tr h="562496">
                <a:tc>
                  <a:txBody>
                    <a:bodyPr/>
                    <a:lstStyle/>
                    <a:p>
                      <a:r>
                        <a:rPr lang="en-CA" sz="2000">
                          <a:solidFill>
                            <a:srgbClr val="000000"/>
                          </a:solidFill>
                          <a:effectLst/>
                        </a:rPr>
                        <a:t>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18.92 </a:t>
                      </a:r>
                    </a:p>
                  </a:txBody>
                  <a:tcPr marL="68580" marR="68580" marT="0" marB="0"/>
                </a:tc>
                <a:tc>
                  <a:txBody>
                    <a:bodyPr/>
                    <a:lstStyle/>
                    <a:p>
                      <a:r>
                        <a:rPr lang="en-CA" sz="2000" kern="1200">
                          <a:solidFill>
                            <a:srgbClr val="000000"/>
                          </a:solidFill>
                          <a:effectLst/>
                          <a:latin typeface="+mn-lt"/>
                          <a:ea typeface="+mn-ea"/>
                          <a:cs typeface="+mn-cs"/>
                        </a:rPr>
                        <a:t>19.37 </a:t>
                      </a:r>
                    </a:p>
                  </a:txBody>
                  <a:tcPr marL="68580" marR="68580" marT="0" marB="0"/>
                </a:tc>
                <a:tc>
                  <a:txBody>
                    <a:bodyPr/>
                    <a:lstStyle/>
                    <a:p>
                      <a:r>
                        <a:rPr lang="en-CA" sz="2000" kern="1200">
                          <a:solidFill>
                            <a:srgbClr val="000000"/>
                          </a:solidFill>
                          <a:effectLst/>
                          <a:latin typeface="+mn-lt"/>
                          <a:ea typeface="+mn-ea"/>
                          <a:cs typeface="+mn-cs"/>
                        </a:rPr>
                        <a:t>19.77 </a:t>
                      </a:r>
                    </a:p>
                  </a:txBody>
                  <a:tcPr marL="68580" marR="68580" marT="0" marB="0"/>
                </a:tc>
                <a:tc>
                  <a:txBody>
                    <a:bodyPr/>
                    <a:lstStyle/>
                    <a:p>
                      <a:r>
                        <a:rPr lang="en-CA" sz="2000" kern="1200">
                          <a:solidFill>
                            <a:srgbClr val="000000"/>
                          </a:solidFill>
                          <a:effectLst/>
                          <a:latin typeface="+mn-lt"/>
                          <a:ea typeface="+mn-ea"/>
                          <a:cs typeface="+mn-cs"/>
                        </a:rPr>
                        <a:t>20.40 </a:t>
                      </a:r>
                    </a:p>
                  </a:txBody>
                  <a:tcPr marL="68580" marR="68580" marT="0" marB="0"/>
                </a:tc>
                <a:tc>
                  <a:txBody>
                    <a:bodyPr/>
                    <a:lstStyle/>
                    <a:p>
                      <a:r>
                        <a:rPr lang="en-CA" sz="2000" kern="1200">
                          <a:solidFill>
                            <a:srgbClr val="000000"/>
                          </a:solidFill>
                          <a:effectLst/>
                          <a:latin typeface="+mn-lt"/>
                          <a:ea typeface="+mn-ea"/>
                          <a:cs typeface="+mn-cs"/>
                        </a:rPr>
                        <a:t>20.89 </a:t>
                      </a:r>
                    </a:p>
                  </a:txBody>
                  <a:tcPr marL="68580" marR="68580" marT="0" marB="0"/>
                </a:tc>
                <a:tc>
                  <a:txBody>
                    <a:bodyPr/>
                    <a:lstStyle/>
                    <a:p>
                      <a:r>
                        <a:rPr lang="en-CA" sz="2000" kern="1200">
                          <a:solidFill>
                            <a:srgbClr val="000000"/>
                          </a:solidFill>
                          <a:effectLst/>
                          <a:latin typeface="+mn-lt"/>
                          <a:ea typeface="+mn-ea"/>
                          <a:cs typeface="+mn-cs"/>
                        </a:rPr>
                        <a:t>21.39 </a:t>
                      </a:r>
                    </a:p>
                  </a:txBody>
                  <a:tcPr marL="68580" marR="68580" marT="0" marB="0"/>
                </a:tc>
                <a:tc>
                  <a:txBody>
                    <a:bodyPr/>
                    <a:lstStyle/>
                    <a:p>
                      <a:r>
                        <a:rPr lang="en-CA" sz="2000" kern="1200">
                          <a:solidFill>
                            <a:srgbClr val="000000"/>
                          </a:solidFill>
                          <a:effectLst/>
                          <a:latin typeface="+mn-lt"/>
                          <a:ea typeface="+mn-ea"/>
                          <a:cs typeface="+mn-cs"/>
                        </a:rPr>
                        <a:t>21.92 </a:t>
                      </a:r>
                    </a:p>
                  </a:txBody>
                  <a:tcPr marL="68580" marR="68580" marT="0" marB="0"/>
                </a:tc>
                <a:tc>
                  <a:txBody>
                    <a:bodyPr/>
                    <a:lstStyle/>
                    <a:p>
                      <a:r>
                        <a:rPr lang="en-CA" sz="2000" kern="1200">
                          <a:solidFill>
                            <a:srgbClr val="000000"/>
                          </a:solidFill>
                          <a:effectLst/>
                          <a:latin typeface="+mn-lt"/>
                          <a:ea typeface="+mn-ea"/>
                          <a:cs typeface="+mn-cs"/>
                        </a:rPr>
                        <a:t>22.44 </a:t>
                      </a:r>
                    </a:p>
                  </a:txBody>
                  <a:tcPr marL="68580" marR="68580" marT="0" marB="0"/>
                </a:tc>
                <a:tc>
                  <a:txBody>
                    <a:bodyPr/>
                    <a:lstStyle/>
                    <a:p>
                      <a:r>
                        <a:rPr lang="en-CA" sz="2000" kern="1200">
                          <a:solidFill>
                            <a:srgbClr val="000000"/>
                          </a:solidFill>
                          <a:effectLst/>
                          <a:latin typeface="+mn-lt"/>
                          <a:ea typeface="+mn-ea"/>
                          <a:cs typeface="+mn-cs"/>
                        </a:rPr>
                        <a:t>22.89 </a:t>
                      </a:r>
                    </a:p>
                  </a:txBody>
                  <a:tcPr marL="68580" marR="68580" marT="0" marB="0"/>
                </a:tc>
                <a:extLst>
                  <a:ext uri="{0D108BD9-81ED-4DB2-BD59-A6C34878D82A}">
                    <a16:rowId xmlns:a16="http://schemas.microsoft.com/office/drawing/2014/main" val="670639731"/>
                  </a:ext>
                </a:extLst>
              </a:tr>
              <a:tr h="562496">
                <a:tc>
                  <a:txBody>
                    <a:bodyPr/>
                    <a:lstStyle/>
                    <a:p>
                      <a:r>
                        <a:rPr lang="en-CA" sz="2000">
                          <a:solidFill>
                            <a:srgbClr val="000000"/>
                          </a:solidFill>
                          <a:effectLst/>
                        </a:rPr>
                        <a:t>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19.30 </a:t>
                      </a:r>
                    </a:p>
                  </a:txBody>
                  <a:tcPr marL="68580" marR="68580" marT="0" marB="0"/>
                </a:tc>
                <a:tc>
                  <a:txBody>
                    <a:bodyPr/>
                    <a:lstStyle/>
                    <a:p>
                      <a:r>
                        <a:rPr lang="en-CA" sz="2000" kern="1200">
                          <a:solidFill>
                            <a:srgbClr val="000000"/>
                          </a:solidFill>
                          <a:effectLst/>
                          <a:latin typeface="+mn-lt"/>
                          <a:ea typeface="+mn-ea"/>
                          <a:cs typeface="+mn-cs"/>
                        </a:rPr>
                        <a:t>19.71 </a:t>
                      </a:r>
                    </a:p>
                  </a:txBody>
                  <a:tcPr marL="68580" marR="68580" marT="0" marB="0"/>
                </a:tc>
                <a:tc>
                  <a:txBody>
                    <a:bodyPr/>
                    <a:lstStyle/>
                    <a:p>
                      <a:r>
                        <a:rPr lang="en-CA" sz="2000" kern="1200">
                          <a:solidFill>
                            <a:srgbClr val="000000"/>
                          </a:solidFill>
                          <a:effectLst/>
                          <a:latin typeface="+mn-lt"/>
                          <a:ea typeface="+mn-ea"/>
                          <a:cs typeface="+mn-cs"/>
                        </a:rPr>
                        <a:t>20.21 </a:t>
                      </a:r>
                    </a:p>
                  </a:txBody>
                  <a:tcPr marL="68580" marR="68580" marT="0" marB="0"/>
                </a:tc>
                <a:tc>
                  <a:txBody>
                    <a:bodyPr/>
                    <a:lstStyle/>
                    <a:p>
                      <a:r>
                        <a:rPr lang="en-CA" sz="2000" kern="1200">
                          <a:solidFill>
                            <a:srgbClr val="000000"/>
                          </a:solidFill>
                          <a:effectLst/>
                          <a:latin typeface="+mn-lt"/>
                          <a:ea typeface="+mn-ea"/>
                          <a:cs typeface="+mn-cs"/>
                        </a:rPr>
                        <a:t>20.91 </a:t>
                      </a:r>
                    </a:p>
                  </a:txBody>
                  <a:tcPr marL="68580" marR="68580" marT="0" marB="0"/>
                </a:tc>
                <a:tc>
                  <a:txBody>
                    <a:bodyPr/>
                    <a:lstStyle/>
                    <a:p>
                      <a:r>
                        <a:rPr lang="en-CA" sz="2000" kern="1200">
                          <a:solidFill>
                            <a:srgbClr val="000000"/>
                          </a:solidFill>
                          <a:effectLst/>
                          <a:latin typeface="+mn-lt"/>
                          <a:ea typeface="+mn-ea"/>
                          <a:cs typeface="+mn-cs"/>
                        </a:rPr>
                        <a:t>21.39 </a:t>
                      </a:r>
                    </a:p>
                  </a:txBody>
                  <a:tcPr marL="68580" marR="68580" marT="0" marB="0"/>
                </a:tc>
                <a:tc>
                  <a:txBody>
                    <a:bodyPr/>
                    <a:lstStyle/>
                    <a:p>
                      <a:r>
                        <a:rPr lang="en-CA" sz="2000" kern="1200">
                          <a:solidFill>
                            <a:srgbClr val="000000"/>
                          </a:solidFill>
                          <a:effectLst/>
                          <a:latin typeface="+mn-lt"/>
                          <a:ea typeface="+mn-ea"/>
                          <a:cs typeface="+mn-cs"/>
                        </a:rPr>
                        <a:t>21.94 </a:t>
                      </a:r>
                    </a:p>
                  </a:txBody>
                  <a:tcPr marL="68580" marR="68580" marT="0" marB="0"/>
                </a:tc>
                <a:tc>
                  <a:txBody>
                    <a:bodyPr/>
                    <a:lstStyle/>
                    <a:p>
                      <a:r>
                        <a:rPr lang="en-CA" sz="2000" kern="1200">
                          <a:solidFill>
                            <a:srgbClr val="000000"/>
                          </a:solidFill>
                          <a:effectLst/>
                          <a:latin typeface="+mn-lt"/>
                          <a:ea typeface="+mn-ea"/>
                          <a:cs typeface="+mn-cs"/>
                        </a:rPr>
                        <a:t>22.51 </a:t>
                      </a:r>
                    </a:p>
                  </a:txBody>
                  <a:tcPr marL="68580" marR="68580" marT="0" marB="0"/>
                </a:tc>
                <a:tc>
                  <a:txBody>
                    <a:bodyPr/>
                    <a:lstStyle/>
                    <a:p>
                      <a:r>
                        <a:rPr lang="en-CA" sz="2000" kern="1200">
                          <a:solidFill>
                            <a:srgbClr val="000000"/>
                          </a:solidFill>
                          <a:effectLst/>
                          <a:latin typeface="+mn-lt"/>
                          <a:ea typeface="+mn-ea"/>
                          <a:cs typeface="+mn-cs"/>
                        </a:rPr>
                        <a:t>23.00 </a:t>
                      </a:r>
                    </a:p>
                  </a:txBody>
                  <a:tcPr marL="68580" marR="68580" marT="0" marB="0"/>
                </a:tc>
                <a:tc>
                  <a:txBody>
                    <a:bodyPr/>
                    <a:lstStyle/>
                    <a:p>
                      <a:r>
                        <a:rPr lang="en-CA" sz="2000" kern="1200">
                          <a:solidFill>
                            <a:srgbClr val="000000"/>
                          </a:solidFill>
                          <a:effectLst/>
                          <a:latin typeface="+mn-lt"/>
                          <a:ea typeface="+mn-ea"/>
                          <a:cs typeface="+mn-cs"/>
                        </a:rPr>
                        <a:t>23.47 </a:t>
                      </a:r>
                    </a:p>
                  </a:txBody>
                  <a:tcPr marL="68580" marR="68580" marT="0" marB="0"/>
                </a:tc>
                <a:extLst>
                  <a:ext uri="{0D108BD9-81ED-4DB2-BD59-A6C34878D82A}">
                    <a16:rowId xmlns:a16="http://schemas.microsoft.com/office/drawing/2014/main" val="3659696984"/>
                  </a:ext>
                </a:extLst>
              </a:tr>
              <a:tr h="562496">
                <a:tc>
                  <a:txBody>
                    <a:bodyPr/>
                    <a:lstStyle/>
                    <a:p>
                      <a:r>
                        <a:rPr lang="en-CA" sz="2000">
                          <a:solidFill>
                            <a:srgbClr val="000000"/>
                          </a:solidFill>
                          <a:effectLst/>
                        </a:rPr>
                        <a:t>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19.77 </a:t>
                      </a:r>
                    </a:p>
                  </a:txBody>
                  <a:tcPr marL="68580" marR="68580" marT="0" marB="0"/>
                </a:tc>
                <a:tc>
                  <a:txBody>
                    <a:bodyPr/>
                    <a:lstStyle/>
                    <a:p>
                      <a:r>
                        <a:rPr lang="en-CA" sz="2000" kern="1200">
                          <a:solidFill>
                            <a:srgbClr val="000000"/>
                          </a:solidFill>
                          <a:effectLst/>
                          <a:latin typeface="+mn-lt"/>
                          <a:ea typeface="+mn-ea"/>
                          <a:cs typeface="+mn-cs"/>
                        </a:rPr>
                        <a:t>20.32 </a:t>
                      </a:r>
                    </a:p>
                  </a:txBody>
                  <a:tcPr marL="68580" marR="68580" marT="0" marB="0"/>
                </a:tc>
                <a:tc>
                  <a:txBody>
                    <a:bodyPr/>
                    <a:lstStyle/>
                    <a:p>
                      <a:r>
                        <a:rPr lang="en-CA" sz="2000" kern="1200">
                          <a:solidFill>
                            <a:srgbClr val="000000"/>
                          </a:solidFill>
                          <a:effectLst/>
                          <a:latin typeface="+mn-lt"/>
                          <a:ea typeface="+mn-ea"/>
                          <a:cs typeface="+mn-cs"/>
                        </a:rPr>
                        <a:t>20.78 </a:t>
                      </a:r>
                    </a:p>
                  </a:txBody>
                  <a:tcPr marL="68580" marR="68580" marT="0" marB="0"/>
                </a:tc>
                <a:tc>
                  <a:txBody>
                    <a:bodyPr/>
                    <a:lstStyle/>
                    <a:p>
                      <a:r>
                        <a:rPr lang="en-CA" sz="2000" kern="1200">
                          <a:solidFill>
                            <a:srgbClr val="000000"/>
                          </a:solidFill>
                          <a:effectLst/>
                          <a:latin typeface="+mn-lt"/>
                          <a:ea typeface="+mn-ea"/>
                          <a:cs typeface="+mn-cs"/>
                        </a:rPr>
                        <a:t>21.52 </a:t>
                      </a:r>
                    </a:p>
                  </a:txBody>
                  <a:tcPr marL="68580" marR="68580" marT="0" marB="0"/>
                </a:tc>
                <a:tc>
                  <a:txBody>
                    <a:bodyPr/>
                    <a:lstStyle/>
                    <a:p>
                      <a:r>
                        <a:rPr lang="en-CA" sz="2000" kern="1200">
                          <a:solidFill>
                            <a:srgbClr val="000000"/>
                          </a:solidFill>
                          <a:effectLst/>
                          <a:latin typeface="+mn-lt"/>
                          <a:ea typeface="+mn-ea"/>
                          <a:cs typeface="+mn-cs"/>
                        </a:rPr>
                        <a:t>22.01 </a:t>
                      </a:r>
                    </a:p>
                  </a:txBody>
                  <a:tcPr marL="68580" marR="68580" marT="0" marB="0"/>
                </a:tc>
                <a:tc>
                  <a:txBody>
                    <a:bodyPr/>
                    <a:lstStyle/>
                    <a:p>
                      <a:r>
                        <a:rPr lang="en-CA" sz="2000" kern="1200">
                          <a:solidFill>
                            <a:srgbClr val="000000"/>
                          </a:solidFill>
                          <a:effectLst/>
                          <a:latin typeface="+mn-lt"/>
                          <a:ea typeface="+mn-ea"/>
                          <a:cs typeface="+mn-cs"/>
                        </a:rPr>
                        <a:t>22.55 </a:t>
                      </a:r>
                    </a:p>
                  </a:txBody>
                  <a:tcPr marL="68580" marR="68580" marT="0" marB="0"/>
                </a:tc>
                <a:tc>
                  <a:txBody>
                    <a:bodyPr/>
                    <a:lstStyle/>
                    <a:p>
                      <a:r>
                        <a:rPr lang="en-CA" sz="2000" kern="1200">
                          <a:solidFill>
                            <a:srgbClr val="000000"/>
                          </a:solidFill>
                          <a:effectLst/>
                          <a:latin typeface="+mn-lt"/>
                          <a:ea typeface="+mn-ea"/>
                          <a:cs typeface="+mn-cs"/>
                        </a:rPr>
                        <a:t>23.13 </a:t>
                      </a:r>
                    </a:p>
                  </a:txBody>
                  <a:tcPr marL="68580" marR="68580" marT="0" marB="0"/>
                </a:tc>
                <a:tc>
                  <a:txBody>
                    <a:bodyPr/>
                    <a:lstStyle/>
                    <a:p>
                      <a:r>
                        <a:rPr lang="en-CA" sz="2000" kern="1200">
                          <a:solidFill>
                            <a:srgbClr val="000000"/>
                          </a:solidFill>
                          <a:effectLst/>
                          <a:latin typeface="+mn-lt"/>
                          <a:ea typeface="+mn-ea"/>
                          <a:cs typeface="+mn-cs"/>
                        </a:rPr>
                        <a:t>23.65 </a:t>
                      </a:r>
                    </a:p>
                  </a:txBody>
                  <a:tcPr marL="68580" marR="68580" marT="0" marB="0"/>
                </a:tc>
                <a:tc>
                  <a:txBody>
                    <a:bodyPr/>
                    <a:lstStyle/>
                    <a:p>
                      <a:r>
                        <a:rPr lang="en-CA" sz="2000" kern="1200">
                          <a:solidFill>
                            <a:srgbClr val="000000"/>
                          </a:solidFill>
                          <a:effectLst/>
                          <a:latin typeface="+mn-lt"/>
                          <a:ea typeface="+mn-ea"/>
                          <a:cs typeface="+mn-cs"/>
                        </a:rPr>
                        <a:t>24.13 </a:t>
                      </a:r>
                    </a:p>
                  </a:txBody>
                  <a:tcPr marL="68580" marR="68580" marT="0" marB="0"/>
                </a:tc>
                <a:extLst>
                  <a:ext uri="{0D108BD9-81ED-4DB2-BD59-A6C34878D82A}">
                    <a16:rowId xmlns:a16="http://schemas.microsoft.com/office/drawing/2014/main" val="2115209771"/>
                  </a:ext>
                </a:extLst>
              </a:tr>
              <a:tr h="562496">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20.37 </a:t>
                      </a:r>
                    </a:p>
                  </a:txBody>
                  <a:tcPr marL="68580" marR="68580" marT="0" marB="0"/>
                </a:tc>
                <a:tc>
                  <a:txBody>
                    <a:bodyPr/>
                    <a:lstStyle/>
                    <a:p>
                      <a:r>
                        <a:rPr lang="en-CA" sz="2000" kern="1200">
                          <a:solidFill>
                            <a:srgbClr val="000000"/>
                          </a:solidFill>
                          <a:effectLst/>
                          <a:latin typeface="+mn-lt"/>
                          <a:ea typeface="+mn-ea"/>
                          <a:cs typeface="+mn-cs"/>
                        </a:rPr>
                        <a:t>20.89 </a:t>
                      </a:r>
                    </a:p>
                  </a:txBody>
                  <a:tcPr marL="68580" marR="68580" marT="0" marB="0"/>
                </a:tc>
                <a:tc>
                  <a:txBody>
                    <a:bodyPr/>
                    <a:lstStyle/>
                    <a:p>
                      <a:r>
                        <a:rPr lang="en-CA" sz="2000" kern="1200">
                          <a:solidFill>
                            <a:srgbClr val="000000"/>
                          </a:solidFill>
                          <a:effectLst/>
                          <a:latin typeface="+mn-lt"/>
                          <a:ea typeface="+mn-ea"/>
                          <a:cs typeface="+mn-cs"/>
                        </a:rPr>
                        <a:t>21.35 </a:t>
                      </a:r>
                    </a:p>
                  </a:txBody>
                  <a:tcPr marL="68580" marR="68580" marT="0" marB="0"/>
                </a:tc>
                <a:tc>
                  <a:txBody>
                    <a:bodyPr/>
                    <a:lstStyle/>
                    <a:p>
                      <a:r>
                        <a:rPr lang="en-CA" sz="2000" kern="1200">
                          <a:solidFill>
                            <a:srgbClr val="000000"/>
                          </a:solidFill>
                          <a:effectLst/>
                          <a:latin typeface="+mn-lt"/>
                          <a:ea typeface="+mn-ea"/>
                          <a:cs typeface="+mn-cs"/>
                        </a:rPr>
                        <a:t>22.07 </a:t>
                      </a:r>
                    </a:p>
                  </a:txBody>
                  <a:tcPr marL="68580" marR="68580" marT="0" marB="0"/>
                </a:tc>
                <a:tc>
                  <a:txBody>
                    <a:bodyPr/>
                    <a:lstStyle/>
                    <a:p>
                      <a:r>
                        <a:rPr lang="en-CA" sz="2000" kern="1200">
                          <a:solidFill>
                            <a:srgbClr val="000000"/>
                          </a:solidFill>
                          <a:effectLst/>
                          <a:latin typeface="+mn-lt"/>
                          <a:ea typeface="+mn-ea"/>
                          <a:cs typeface="+mn-cs"/>
                        </a:rPr>
                        <a:t>22.61 </a:t>
                      </a:r>
                    </a:p>
                  </a:txBody>
                  <a:tcPr marL="68580" marR="68580" marT="0" marB="0"/>
                </a:tc>
                <a:tc>
                  <a:txBody>
                    <a:bodyPr/>
                    <a:lstStyle/>
                    <a:p>
                      <a:r>
                        <a:rPr lang="en-CA" sz="2000" kern="1200">
                          <a:solidFill>
                            <a:srgbClr val="000000"/>
                          </a:solidFill>
                          <a:effectLst/>
                          <a:latin typeface="+mn-lt"/>
                          <a:ea typeface="+mn-ea"/>
                          <a:cs typeface="+mn-cs"/>
                        </a:rPr>
                        <a:t>23.21 </a:t>
                      </a:r>
                    </a:p>
                  </a:txBody>
                  <a:tcPr marL="68580" marR="68580" marT="0" marB="0"/>
                </a:tc>
                <a:tc>
                  <a:txBody>
                    <a:bodyPr/>
                    <a:lstStyle/>
                    <a:p>
                      <a:r>
                        <a:rPr lang="en-CA" sz="2000" kern="1200">
                          <a:solidFill>
                            <a:srgbClr val="000000"/>
                          </a:solidFill>
                          <a:effectLst/>
                          <a:latin typeface="+mn-lt"/>
                          <a:ea typeface="+mn-ea"/>
                          <a:cs typeface="+mn-cs"/>
                        </a:rPr>
                        <a:t>23.73 </a:t>
                      </a:r>
                    </a:p>
                  </a:txBody>
                  <a:tcPr marL="68580" marR="68580" marT="0" marB="0"/>
                </a:tc>
                <a:tc>
                  <a:txBody>
                    <a:bodyPr/>
                    <a:lstStyle/>
                    <a:p>
                      <a:r>
                        <a:rPr lang="en-CA" sz="2000" kern="1200">
                          <a:solidFill>
                            <a:srgbClr val="000000"/>
                          </a:solidFill>
                          <a:effectLst/>
                          <a:latin typeface="+mn-lt"/>
                          <a:ea typeface="+mn-ea"/>
                          <a:cs typeface="+mn-cs"/>
                        </a:rPr>
                        <a:t>24.28 </a:t>
                      </a:r>
                    </a:p>
                  </a:txBody>
                  <a:tcPr marL="68580" marR="68580" marT="0" marB="0"/>
                </a:tc>
                <a:tc>
                  <a:txBody>
                    <a:bodyPr/>
                    <a:lstStyle/>
                    <a:p>
                      <a:r>
                        <a:rPr lang="en-CA" sz="2000" kern="1200" dirty="0">
                          <a:solidFill>
                            <a:srgbClr val="000000"/>
                          </a:solidFill>
                          <a:effectLst/>
                          <a:latin typeface="+mn-lt"/>
                          <a:ea typeface="+mn-ea"/>
                          <a:cs typeface="+mn-cs"/>
                        </a:rPr>
                        <a:t>24.76</a:t>
                      </a:r>
                    </a:p>
                  </a:txBody>
                  <a:tcPr marL="68580" marR="68580" marT="0" marB="0"/>
                </a:tc>
                <a:extLst>
                  <a:ext uri="{0D108BD9-81ED-4DB2-BD59-A6C34878D82A}">
                    <a16:rowId xmlns:a16="http://schemas.microsoft.com/office/drawing/2014/main" val="1757014409"/>
                  </a:ext>
                </a:extLst>
              </a:tr>
            </a:tbl>
          </a:graphicData>
        </a:graphic>
      </p:graphicFrame>
    </p:spTree>
    <p:extLst>
      <p:ext uri="{BB962C8B-B14F-4D97-AF65-F5344CB8AC3E}">
        <p14:creationId xmlns:p14="http://schemas.microsoft.com/office/powerpoint/2010/main" val="1976640382"/>
      </p:ext>
    </p:extLst>
  </p:cSld>
  <p:clrMapOvr>
    <a:masterClrMapping/>
  </p:clrMapOvr>
  <mc:AlternateContent xmlns:mc="http://schemas.openxmlformats.org/markup-compatibility/2006" xmlns:p14="http://schemas.microsoft.com/office/powerpoint/2010/main">
    <mc:Choice Requires="p14">
      <p:transition spd="slow" p14:dur="3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863879-BF2C-8264-AB38-3357D60E75E0}"/>
              </a:ext>
            </a:extLst>
          </p:cNvPr>
          <p:cNvSpPr txBox="1"/>
          <p:nvPr/>
        </p:nvSpPr>
        <p:spPr>
          <a:xfrm>
            <a:off x="145690" y="153154"/>
            <a:ext cx="11343903" cy="150810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APPENDIX "A"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Hourly Increments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Effective as of August 31, 2024 for </a:t>
            </a: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Implementation on September 1, 2024</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Grid Change Phase 2</a:t>
            </a:r>
            <a:r>
              <a:rPr kumimoji="0" lang="en-CA"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graphicFrame>
        <p:nvGraphicFramePr>
          <p:cNvPr id="7" name="Table 6">
            <a:extLst>
              <a:ext uri="{FF2B5EF4-FFF2-40B4-BE49-F238E27FC236}">
                <a16:creationId xmlns:a16="http://schemas.microsoft.com/office/drawing/2014/main" id="{6E0DC479-CA73-6FB5-CB2C-8B3A24EF16B5}"/>
              </a:ext>
            </a:extLst>
          </p:cNvPr>
          <p:cNvGraphicFramePr>
            <a:graphicFrameLocks noGrp="1"/>
          </p:cNvGraphicFramePr>
          <p:nvPr/>
        </p:nvGraphicFramePr>
        <p:xfrm>
          <a:off x="1055076" y="1661259"/>
          <a:ext cx="9525133" cy="3776791"/>
        </p:xfrm>
        <a:graphic>
          <a:graphicData uri="http://schemas.openxmlformats.org/drawingml/2006/table">
            <a:tbl>
              <a:tblPr firstRow="1" firstCol="1" bandRow="1">
                <a:tableStyleId>{5940675A-B579-460E-94D1-54222C63F5DA}</a:tableStyleId>
              </a:tblPr>
              <a:tblGrid>
                <a:gridCol w="1221905">
                  <a:extLst>
                    <a:ext uri="{9D8B030D-6E8A-4147-A177-3AD203B41FA5}">
                      <a16:colId xmlns:a16="http://schemas.microsoft.com/office/drawing/2014/main" val="2323884539"/>
                    </a:ext>
                  </a:extLst>
                </a:gridCol>
                <a:gridCol w="979506">
                  <a:extLst>
                    <a:ext uri="{9D8B030D-6E8A-4147-A177-3AD203B41FA5}">
                      <a16:colId xmlns:a16="http://schemas.microsoft.com/office/drawing/2014/main" val="478226654"/>
                    </a:ext>
                  </a:extLst>
                </a:gridCol>
                <a:gridCol w="914501">
                  <a:extLst>
                    <a:ext uri="{9D8B030D-6E8A-4147-A177-3AD203B41FA5}">
                      <a16:colId xmlns:a16="http://schemas.microsoft.com/office/drawing/2014/main" val="5881018"/>
                    </a:ext>
                  </a:extLst>
                </a:gridCol>
                <a:gridCol w="915603">
                  <a:extLst>
                    <a:ext uri="{9D8B030D-6E8A-4147-A177-3AD203B41FA5}">
                      <a16:colId xmlns:a16="http://schemas.microsoft.com/office/drawing/2014/main" val="3108028909"/>
                    </a:ext>
                  </a:extLst>
                </a:gridCol>
                <a:gridCol w="915603">
                  <a:extLst>
                    <a:ext uri="{9D8B030D-6E8A-4147-A177-3AD203B41FA5}">
                      <a16:colId xmlns:a16="http://schemas.microsoft.com/office/drawing/2014/main" val="2146983757"/>
                    </a:ext>
                  </a:extLst>
                </a:gridCol>
                <a:gridCol w="915603">
                  <a:extLst>
                    <a:ext uri="{9D8B030D-6E8A-4147-A177-3AD203B41FA5}">
                      <a16:colId xmlns:a16="http://schemas.microsoft.com/office/drawing/2014/main" val="3409348907"/>
                    </a:ext>
                  </a:extLst>
                </a:gridCol>
                <a:gridCol w="915603">
                  <a:extLst>
                    <a:ext uri="{9D8B030D-6E8A-4147-A177-3AD203B41FA5}">
                      <a16:colId xmlns:a16="http://schemas.microsoft.com/office/drawing/2014/main" val="3173548490"/>
                    </a:ext>
                  </a:extLst>
                </a:gridCol>
                <a:gridCol w="915603">
                  <a:extLst>
                    <a:ext uri="{9D8B030D-6E8A-4147-A177-3AD203B41FA5}">
                      <a16:colId xmlns:a16="http://schemas.microsoft.com/office/drawing/2014/main" val="339136656"/>
                    </a:ext>
                  </a:extLst>
                </a:gridCol>
                <a:gridCol w="915603">
                  <a:extLst>
                    <a:ext uri="{9D8B030D-6E8A-4147-A177-3AD203B41FA5}">
                      <a16:colId xmlns:a16="http://schemas.microsoft.com/office/drawing/2014/main" val="3521320432"/>
                    </a:ext>
                  </a:extLst>
                </a:gridCol>
                <a:gridCol w="915603">
                  <a:extLst>
                    <a:ext uri="{9D8B030D-6E8A-4147-A177-3AD203B41FA5}">
                      <a16:colId xmlns:a16="http://schemas.microsoft.com/office/drawing/2014/main" val="3644099465"/>
                    </a:ext>
                  </a:extLst>
                </a:gridCol>
              </a:tblGrid>
              <a:tr h="699141">
                <a:tc>
                  <a:txBody>
                    <a:bodyPr/>
                    <a:lstStyle/>
                    <a:p>
                      <a:r>
                        <a:rPr lang="en-CA" sz="2000">
                          <a:solidFill>
                            <a:srgbClr val="000000"/>
                          </a:solidFill>
                          <a:effectLst/>
                        </a:rPr>
                        <a:t>Category</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2</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3</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5</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8</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9</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5195051"/>
                  </a:ext>
                </a:extLst>
              </a:tr>
              <a:tr h="615530">
                <a:tc>
                  <a:txBody>
                    <a:bodyPr/>
                    <a:lstStyle/>
                    <a:p>
                      <a:r>
                        <a:rPr lang="en-CA" sz="2000">
                          <a:solidFill>
                            <a:srgbClr val="000000"/>
                          </a:solidFill>
                          <a:effectLst/>
                        </a:rPr>
                        <a:t>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16.74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17.16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17.59 </a:t>
                      </a:r>
                    </a:p>
                  </a:txBody>
                  <a:tcPr marL="68580" marR="68580" marT="0" marB="0"/>
                </a:tc>
                <a:tc>
                  <a:txBody>
                    <a:bodyPr/>
                    <a:lstStyle/>
                    <a:p>
                      <a:r>
                        <a:rPr lang="en-CA" sz="2000" kern="1200">
                          <a:solidFill>
                            <a:srgbClr val="000000"/>
                          </a:solidFill>
                          <a:effectLst/>
                          <a:latin typeface="+mn-lt"/>
                          <a:ea typeface="+mn-ea"/>
                          <a:cs typeface="+mn-cs"/>
                        </a:rPr>
                        <a:t>18.05 </a:t>
                      </a:r>
                    </a:p>
                  </a:txBody>
                  <a:tcPr marL="68580" marR="68580" marT="0" marB="0"/>
                </a:tc>
                <a:tc>
                  <a:txBody>
                    <a:bodyPr/>
                    <a:lstStyle/>
                    <a:p>
                      <a:r>
                        <a:rPr lang="en-CA" sz="2000" kern="1200">
                          <a:solidFill>
                            <a:srgbClr val="000000"/>
                          </a:solidFill>
                          <a:effectLst/>
                          <a:latin typeface="+mn-lt"/>
                          <a:ea typeface="+mn-ea"/>
                          <a:cs typeface="+mn-cs"/>
                        </a:rPr>
                        <a:t>18.49 </a:t>
                      </a:r>
                    </a:p>
                  </a:txBody>
                  <a:tcPr marL="68580" marR="68580" marT="0" marB="0"/>
                </a:tc>
                <a:tc>
                  <a:txBody>
                    <a:bodyPr/>
                    <a:lstStyle/>
                    <a:p>
                      <a:r>
                        <a:rPr lang="en-CA" sz="2000" kern="1200">
                          <a:solidFill>
                            <a:srgbClr val="000000"/>
                          </a:solidFill>
                          <a:effectLst/>
                          <a:latin typeface="+mn-lt"/>
                          <a:ea typeface="+mn-ea"/>
                          <a:cs typeface="+mn-cs"/>
                        </a:rPr>
                        <a:t>18.95 </a:t>
                      </a:r>
                    </a:p>
                  </a:txBody>
                  <a:tcPr marL="68580" marR="68580" marT="0" marB="0"/>
                </a:tc>
                <a:tc>
                  <a:txBody>
                    <a:bodyPr/>
                    <a:lstStyle/>
                    <a:p>
                      <a:r>
                        <a:rPr lang="en-CA" sz="2000" kern="1200">
                          <a:solidFill>
                            <a:srgbClr val="000000"/>
                          </a:solidFill>
                          <a:effectLst/>
                          <a:latin typeface="+mn-lt"/>
                          <a:ea typeface="+mn-ea"/>
                          <a:cs typeface="+mn-cs"/>
                        </a:rPr>
                        <a:t>19.44 </a:t>
                      </a:r>
                    </a:p>
                  </a:txBody>
                  <a:tcPr marL="68580" marR="68580" marT="0" marB="0"/>
                </a:tc>
                <a:tc>
                  <a:txBody>
                    <a:bodyPr/>
                    <a:lstStyle/>
                    <a:p>
                      <a:r>
                        <a:rPr lang="en-CA" sz="2000" kern="1200">
                          <a:solidFill>
                            <a:srgbClr val="000000"/>
                          </a:solidFill>
                          <a:effectLst/>
                          <a:latin typeface="+mn-lt"/>
                          <a:ea typeface="+mn-ea"/>
                          <a:cs typeface="+mn-cs"/>
                        </a:rPr>
                        <a:t>19.92 </a:t>
                      </a:r>
                    </a:p>
                  </a:txBody>
                  <a:tcPr marL="68580" marR="68580" marT="0" marB="0"/>
                </a:tc>
                <a:tc>
                  <a:txBody>
                    <a:bodyPr/>
                    <a:lstStyle/>
                    <a:p>
                      <a:r>
                        <a:rPr lang="en-CA" sz="2000" kern="1200">
                          <a:solidFill>
                            <a:srgbClr val="000000"/>
                          </a:solidFill>
                          <a:effectLst/>
                          <a:latin typeface="+mn-lt"/>
                          <a:ea typeface="+mn-ea"/>
                          <a:cs typeface="+mn-cs"/>
                        </a:rPr>
                        <a:t>20.33 </a:t>
                      </a:r>
                    </a:p>
                  </a:txBody>
                  <a:tcPr marL="68580" marR="68580" marT="0" marB="0"/>
                </a:tc>
                <a:extLst>
                  <a:ext uri="{0D108BD9-81ED-4DB2-BD59-A6C34878D82A}">
                    <a16:rowId xmlns:a16="http://schemas.microsoft.com/office/drawing/2014/main" val="1681622653"/>
                  </a:ext>
                </a:extLst>
              </a:tr>
              <a:tr h="615530">
                <a:tc>
                  <a:txBody>
                    <a:bodyPr/>
                    <a:lstStyle/>
                    <a:p>
                      <a:r>
                        <a:rPr lang="en-CA" sz="2000">
                          <a:solidFill>
                            <a:srgbClr val="000000"/>
                          </a:solidFill>
                          <a:effectLst/>
                        </a:rPr>
                        <a:t>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18.92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19.37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19.77 </a:t>
                      </a:r>
                    </a:p>
                  </a:txBody>
                  <a:tcPr marL="68580" marR="68580" marT="0" marB="0"/>
                </a:tc>
                <a:tc>
                  <a:txBody>
                    <a:bodyPr/>
                    <a:lstStyle/>
                    <a:p>
                      <a:r>
                        <a:rPr lang="en-CA" sz="2000" kern="1200">
                          <a:solidFill>
                            <a:srgbClr val="000000"/>
                          </a:solidFill>
                          <a:effectLst/>
                          <a:latin typeface="+mn-lt"/>
                          <a:ea typeface="+mn-ea"/>
                          <a:cs typeface="+mn-cs"/>
                        </a:rPr>
                        <a:t>20.40 </a:t>
                      </a:r>
                    </a:p>
                  </a:txBody>
                  <a:tcPr marL="68580" marR="68580" marT="0" marB="0"/>
                </a:tc>
                <a:tc>
                  <a:txBody>
                    <a:bodyPr/>
                    <a:lstStyle/>
                    <a:p>
                      <a:r>
                        <a:rPr lang="en-CA" sz="2000" kern="1200">
                          <a:solidFill>
                            <a:srgbClr val="000000"/>
                          </a:solidFill>
                          <a:effectLst/>
                          <a:latin typeface="+mn-lt"/>
                          <a:ea typeface="+mn-ea"/>
                          <a:cs typeface="+mn-cs"/>
                        </a:rPr>
                        <a:t>20.89 </a:t>
                      </a:r>
                    </a:p>
                  </a:txBody>
                  <a:tcPr marL="68580" marR="68580" marT="0" marB="0"/>
                </a:tc>
                <a:tc>
                  <a:txBody>
                    <a:bodyPr/>
                    <a:lstStyle/>
                    <a:p>
                      <a:r>
                        <a:rPr lang="en-CA" sz="2000" kern="1200">
                          <a:solidFill>
                            <a:srgbClr val="000000"/>
                          </a:solidFill>
                          <a:effectLst/>
                          <a:latin typeface="+mn-lt"/>
                          <a:ea typeface="+mn-ea"/>
                          <a:cs typeface="+mn-cs"/>
                        </a:rPr>
                        <a:t>21.39 </a:t>
                      </a:r>
                    </a:p>
                  </a:txBody>
                  <a:tcPr marL="68580" marR="68580" marT="0" marB="0"/>
                </a:tc>
                <a:tc>
                  <a:txBody>
                    <a:bodyPr/>
                    <a:lstStyle/>
                    <a:p>
                      <a:r>
                        <a:rPr lang="en-CA" sz="2000" kern="1200">
                          <a:solidFill>
                            <a:srgbClr val="000000"/>
                          </a:solidFill>
                          <a:effectLst/>
                          <a:latin typeface="+mn-lt"/>
                          <a:ea typeface="+mn-ea"/>
                          <a:cs typeface="+mn-cs"/>
                        </a:rPr>
                        <a:t>21.92 </a:t>
                      </a:r>
                    </a:p>
                  </a:txBody>
                  <a:tcPr marL="68580" marR="68580" marT="0" marB="0"/>
                </a:tc>
                <a:tc>
                  <a:txBody>
                    <a:bodyPr/>
                    <a:lstStyle/>
                    <a:p>
                      <a:r>
                        <a:rPr lang="en-CA" sz="2000" kern="1200">
                          <a:solidFill>
                            <a:srgbClr val="000000"/>
                          </a:solidFill>
                          <a:effectLst/>
                          <a:latin typeface="+mn-lt"/>
                          <a:ea typeface="+mn-ea"/>
                          <a:cs typeface="+mn-cs"/>
                        </a:rPr>
                        <a:t>22.44 </a:t>
                      </a:r>
                    </a:p>
                  </a:txBody>
                  <a:tcPr marL="68580" marR="68580" marT="0" marB="0"/>
                </a:tc>
                <a:tc>
                  <a:txBody>
                    <a:bodyPr/>
                    <a:lstStyle/>
                    <a:p>
                      <a:r>
                        <a:rPr lang="en-CA" sz="2000" kern="1200">
                          <a:solidFill>
                            <a:srgbClr val="000000"/>
                          </a:solidFill>
                          <a:effectLst/>
                          <a:latin typeface="+mn-lt"/>
                          <a:ea typeface="+mn-ea"/>
                          <a:cs typeface="+mn-cs"/>
                        </a:rPr>
                        <a:t>22.89 </a:t>
                      </a:r>
                    </a:p>
                  </a:txBody>
                  <a:tcPr marL="68580" marR="68580" marT="0" marB="0"/>
                </a:tc>
                <a:extLst>
                  <a:ext uri="{0D108BD9-81ED-4DB2-BD59-A6C34878D82A}">
                    <a16:rowId xmlns:a16="http://schemas.microsoft.com/office/drawing/2014/main" val="670639731"/>
                  </a:ext>
                </a:extLst>
              </a:tr>
              <a:tr h="615530">
                <a:tc>
                  <a:txBody>
                    <a:bodyPr/>
                    <a:lstStyle/>
                    <a:p>
                      <a:r>
                        <a:rPr lang="en-CA" sz="2000">
                          <a:solidFill>
                            <a:srgbClr val="000000"/>
                          </a:solidFill>
                          <a:effectLst/>
                        </a:rPr>
                        <a:t>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19.30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19.71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20.21 </a:t>
                      </a:r>
                    </a:p>
                  </a:txBody>
                  <a:tcPr marL="68580" marR="68580" marT="0" marB="0"/>
                </a:tc>
                <a:tc>
                  <a:txBody>
                    <a:bodyPr/>
                    <a:lstStyle/>
                    <a:p>
                      <a:r>
                        <a:rPr lang="en-CA" sz="2000" kern="1200">
                          <a:solidFill>
                            <a:srgbClr val="000000"/>
                          </a:solidFill>
                          <a:effectLst/>
                          <a:latin typeface="+mn-lt"/>
                          <a:ea typeface="+mn-ea"/>
                          <a:cs typeface="+mn-cs"/>
                        </a:rPr>
                        <a:t>20.91 </a:t>
                      </a:r>
                    </a:p>
                  </a:txBody>
                  <a:tcPr marL="68580" marR="68580" marT="0" marB="0"/>
                </a:tc>
                <a:tc>
                  <a:txBody>
                    <a:bodyPr/>
                    <a:lstStyle/>
                    <a:p>
                      <a:r>
                        <a:rPr lang="en-CA" sz="2000" kern="1200">
                          <a:solidFill>
                            <a:srgbClr val="000000"/>
                          </a:solidFill>
                          <a:effectLst/>
                          <a:latin typeface="+mn-lt"/>
                          <a:ea typeface="+mn-ea"/>
                          <a:cs typeface="+mn-cs"/>
                        </a:rPr>
                        <a:t>21.39 </a:t>
                      </a:r>
                    </a:p>
                  </a:txBody>
                  <a:tcPr marL="68580" marR="68580" marT="0" marB="0"/>
                </a:tc>
                <a:tc>
                  <a:txBody>
                    <a:bodyPr/>
                    <a:lstStyle/>
                    <a:p>
                      <a:r>
                        <a:rPr lang="en-CA" sz="2000" kern="1200">
                          <a:solidFill>
                            <a:srgbClr val="000000"/>
                          </a:solidFill>
                          <a:effectLst/>
                          <a:latin typeface="+mn-lt"/>
                          <a:ea typeface="+mn-ea"/>
                          <a:cs typeface="+mn-cs"/>
                        </a:rPr>
                        <a:t>21.94 </a:t>
                      </a:r>
                    </a:p>
                  </a:txBody>
                  <a:tcPr marL="68580" marR="68580" marT="0" marB="0"/>
                </a:tc>
                <a:tc>
                  <a:txBody>
                    <a:bodyPr/>
                    <a:lstStyle/>
                    <a:p>
                      <a:r>
                        <a:rPr lang="en-CA" sz="2000" kern="1200">
                          <a:solidFill>
                            <a:srgbClr val="000000"/>
                          </a:solidFill>
                          <a:effectLst/>
                          <a:latin typeface="+mn-lt"/>
                          <a:ea typeface="+mn-ea"/>
                          <a:cs typeface="+mn-cs"/>
                        </a:rPr>
                        <a:t>22.51 </a:t>
                      </a:r>
                    </a:p>
                  </a:txBody>
                  <a:tcPr marL="68580" marR="68580" marT="0" marB="0"/>
                </a:tc>
                <a:tc>
                  <a:txBody>
                    <a:bodyPr/>
                    <a:lstStyle/>
                    <a:p>
                      <a:r>
                        <a:rPr lang="en-CA" sz="2000" kern="1200">
                          <a:solidFill>
                            <a:srgbClr val="000000"/>
                          </a:solidFill>
                          <a:effectLst/>
                          <a:latin typeface="+mn-lt"/>
                          <a:ea typeface="+mn-ea"/>
                          <a:cs typeface="+mn-cs"/>
                        </a:rPr>
                        <a:t>23.00 </a:t>
                      </a:r>
                    </a:p>
                  </a:txBody>
                  <a:tcPr marL="68580" marR="68580" marT="0" marB="0"/>
                </a:tc>
                <a:tc>
                  <a:txBody>
                    <a:bodyPr/>
                    <a:lstStyle/>
                    <a:p>
                      <a:r>
                        <a:rPr lang="en-CA" sz="2000" kern="1200">
                          <a:solidFill>
                            <a:srgbClr val="000000"/>
                          </a:solidFill>
                          <a:effectLst/>
                          <a:latin typeface="+mn-lt"/>
                          <a:ea typeface="+mn-ea"/>
                          <a:cs typeface="+mn-cs"/>
                        </a:rPr>
                        <a:t>23.47 </a:t>
                      </a:r>
                    </a:p>
                  </a:txBody>
                  <a:tcPr marL="68580" marR="68580" marT="0" marB="0"/>
                </a:tc>
                <a:extLst>
                  <a:ext uri="{0D108BD9-81ED-4DB2-BD59-A6C34878D82A}">
                    <a16:rowId xmlns:a16="http://schemas.microsoft.com/office/drawing/2014/main" val="3659696984"/>
                  </a:ext>
                </a:extLst>
              </a:tr>
              <a:tr h="615530">
                <a:tc>
                  <a:txBody>
                    <a:bodyPr/>
                    <a:lstStyle/>
                    <a:p>
                      <a:r>
                        <a:rPr lang="en-CA" sz="2000">
                          <a:solidFill>
                            <a:srgbClr val="000000"/>
                          </a:solidFill>
                          <a:effectLst/>
                        </a:rPr>
                        <a:t>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19.77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20.32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20.78 </a:t>
                      </a:r>
                    </a:p>
                  </a:txBody>
                  <a:tcPr marL="68580" marR="68580" marT="0" marB="0"/>
                </a:tc>
                <a:tc>
                  <a:txBody>
                    <a:bodyPr/>
                    <a:lstStyle/>
                    <a:p>
                      <a:r>
                        <a:rPr lang="en-CA" sz="2000" kern="1200">
                          <a:solidFill>
                            <a:srgbClr val="000000"/>
                          </a:solidFill>
                          <a:effectLst/>
                          <a:latin typeface="+mn-lt"/>
                          <a:ea typeface="+mn-ea"/>
                          <a:cs typeface="+mn-cs"/>
                        </a:rPr>
                        <a:t>21.52 </a:t>
                      </a:r>
                    </a:p>
                  </a:txBody>
                  <a:tcPr marL="68580" marR="68580" marT="0" marB="0"/>
                </a:tc>
                <a:tc>
                  <a:txBody>
                    <a:bodyPr/>
                    <a:lstStyle/>
                    <a:p>
                      <a:r>
                        <a:rPr lang="en-CA" sz="2000" kern="1200">
                          <a:solidFill>
                            <a:srgbClr val="000000"/>
                          </a:solidFill>
                          <a:effectLst/>
                          <a:latin typeface="+mn-lt"/>
                          <a:ea typeface="+mn-ea"/>
                          <a:cs typeface="+mn-cs"/>
                        </a:rPr>
                        <a:t>22.01 </a:t>
                      </a:r>
                    </a:p>
                  </a:txBody>
                  <a:tcPr marL="68580" marR="68580" marT="0" marB="0"/>
                </a:tc>
                <a:tc>
                  <a:txBody>
                    <a:bodyPr/>
                    <a:lstStyle/>
                    <a:p>
                      <a:r>
                        <a:rPr lang="en-CA" sz="2000" kern="1200">
                          <a:solidFill>
                            <a:srgbClr val="000000"/>
                          </a:solidFill>
                          <a:effectLst/>
                          <a:latin typeface="+mn-lt"/>
                          <a:ea typeface="+mn-ea"/>
                          <a:cs typeface="+mn-cs"/>
                        </a:rPr>
                        <a:t>22.55 </a:t>
                      </a:r>
                    </a:p>
                  </a:txBody>
                  <a:tcPr marL="68580" marR="68580" marT="0" marB="0"/>
                </a:tc>
                <a:tc>
                  <a:txBody>
                    <a:bodyPr/>
                    <a:lstStyle/>
                    <a:p>
                      <a:r>
                        <a:rPr lang="en-CA" sz="2000" kern="1200">
                          <a:solidFill>
                            <a:srgbClr val="000000"/>
                          </a:solidFill>
                          <a:effectLst/>
                          <a:latin typeface="+mn-lt"/>
                          <a:ea typeface="+mn-ea"/>
                          <a:cs typeface="+mn-cs"/>
                        </a:rPr>
                        <a:t>23.13 </a:t>
                      </a:r>
                    </a:p>
                  </a:txBody>
                  <a:tcPr marL="68580" marR="68580" marT="0" marB="0"/>
                </a:tc>
                <a:tc>
                  <a:txBody>
                    <a:bodyPr/>
                    <a:lstStyle/>
                    <a:p>
                      <a:r>
                        <a:rPr lang="en-CA" sz="2000" kern="1200">
                          <a:solidFill>
                            <a:srgbClr val="000000"/>
                          </a:solidFill>
                          <a:effectLst/>
                          <a:latin typeface="+mn-lt"/>
                          <a:ea typeface="+mn-ea"/>
                          <a:cs typeface="+mn-cs"/>
                        </a:rPr>
                        <a:t>23.65 </a:t>
                      </a:r>
                    </a:p>
                  </a:txBody>
                  <a:tcPr marL="68580" marR="68580" marT="0" marB="0"/>
                </a:tc>
                <a:tc>
                  <a:txBody>
                    <a:bodyPr/>
                    <a:lstStyle/>
                    <a:p>
                      <a:r>
                        <a:rPr lang="en-CA" sz="2000" kern="1200">
                          <a:solidFill>
                            <a:srgbClr val="000000"/>
                          </a:solidFill>
                          <a:effectLst/>
                          <a:latin typeface="+mn-lt"/>
                          <a:ea typeface="+mn-ea"/>
                          <a:cs typeface="+mn-cs"/>
                        </a:rPr>
                        <a:t>24.13 </a:t>
                      </a:r>
                    </a:p>
                  </a:txBody>
                  <a:tcPr marL="68580" marR="68580" marT="0" marB="0"/>
                </a:tc>
                <a:extLst>
                  <a:ext uri="{0D108BD9-81ED-4DB2-BD59-A6C34878D82A}">
                    <a16:rowId xmlns:a16="http://schemas.microsoft.com/office/drawing/2014/main" val="2115209771"/>
                  </a:ext>
                </a:extLst>
              </a:tr>
              <a:tr h="615530">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20.37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20.89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21.35 </a:t>
                      </a:r>
                    </a:p>
                  </a:txBody>
                  <a:tcPr marL="68580" marR="68580" marT="0" marB="0"/>
                </a:tc>
                <a:tc>
                  <a:txBody>
                    <a:bodyPr/>
                    <a:lstStyle/>
                    <a:p>
                      <a:r>
                        <a:rPr lang="en-CA" sz="2000" kern="1200">
                          <a:solidFill>
                            <a:srgbClr val="000000"/>
                          </a:solidFill>
                          <a:effectLst/>
                          <a:latin typeface="+mn-lt"/>
                          <a:ea typeface="+mn-ea"/>
                          <a:cs typeface="+mn-cs"/>
                        </a:rPr>
                        <a:t>22.07 </a:t>
                      </a:r>
                    </a:p>
                  </a:txBody>
                  <a:tcPr marL="68580" marR="68580" marT="0" marB="0"/>
                </a:tc>
                <a:tc>
                  <a:txBody>
                    <a:bodyPr/>
                    <a:lstStyle/>
                    <a:p>
                      <a:r>
                        <a:rPr lang="en-CA" sz="2000" kern="1200">
                          <a:solidFill>
                            <a:srgbClr val="000000"/>
                          </a:solidFill>
                          <a:effectLst/>
                          <a:latin typeface="+mn-lt"/>
                          <a:ea typeface="+mn-ea"/>
                          <a:cs typeface="+mn-cs"/>
                        </a:rPr>
                        <a:t>22.61 </a:t>
                      </a:r>
                    </a:p>
                  </a:txBody>
                  <a:tcPr marL="68580" marR="68580" marT="0" marB="0"/>
                </a:tc>
                <a:tc>
                  <a:txBody>
                    <a:bodyPr/>
                    <a:lstStyle/>
                    <a:p>
                      <a:r>
                        <a:rPr lang="en-CA" sz="2000" kern="1200">
                          <a:solidFill>
                            <a:srgbClr val="000000"/>
                          </a:solidFill>
                          <a:effectLst/>
                          <a:latin typeface="+mn-lt"/>
                          <a:ea typeface="+mn-ea"/>
                          <a:cs typeface="+mn-cs"/>
                        </a:rPr>
                        <a:t>23.21 </a:t>
                      </a:r>
                    </a:p>
                  </a:txBody>
                  <a:tcPr marL="68580" marR="68580" marT="0" marB="0"/>
                </a:tc>
                <a:tc>
                  <a:txBody>
                    <a:bodyPr/>
                    <a:lstStyle/>
                    <a:p>
                      <a:r>
                        <a:rPr lang="en-CA" sz="2000" kern="1200">
                          <a:solidFill>
                            <a:srgbClr val="000000"/>
                          </a:solidFill>
                          <a:effectLst/>
                          <a:latin typeface="+mn-lt"/>
                          <a:ea typeface="+mn-ea"/>
                          <a:cs typeface="+mn-cs"/>
                        </a:rPr>
                        <a:t>23.73 </a:t>
                      </a:r>
                    </a:p>
                  </a:txBody>
                  <a:tcPr marL="68580" marR="68580" marT="0" marB="0"/>
                </a:tc>
                <a:tc>
                  <a:txBody>
                    <a:bodyPr/>
                    <a:lstStyle/>
                    <a:p>
                      <a:r>
                        <a:rPr lang="en-CA" sz="2000" kern="1200">
                          <a:solidFill>
                            <a:srgbClr val="000000"/>
                          </a:solidFill>
                          <a:effectLst/>
                          <a:latin typeface="+mn-lt"/>
                          <a:ea typeface="+mn-ea"/>
                          <a:cs typeface="+mn-cs"/>
                        </a:rPr>
                        <a:t>24.28 </a:t>
                      </a:r>
                    </a:p>
                  </a:txBody>
                  <a:tcPr marL="68580" marR="68580" marT="0" marB="0"/>
                </a:tc>
                <a:tc>
                  <a:txBody>
                    <a:bodyPr/>
                    <a:lstStyle/>
                    <a:p>
                      <a:r>
                        <a:rPr lang="en-CA" sz="2000" kern="1200" dirty="0">
                          <a:solidFill>
                            <a:srgbClr val="000000"/>
                          </a:solidFill>
                          <a:effectLst/>
                          <a:latin typeface="+mn-lt"/>
                          <a:ea typeface="+mn-ea"/>
                          <a:cs typeface="+mn-cs"/>
                        </a:rPr>
                        <a:t>24.76</a:t>
                      </a:r>
                    </a:p>
                  </a:txBody>
                  <a:tcPr marL="68580" marR="68580" marT="0" marB="0"/>
                </a:tc>
                <a:extLst>
                  <a:ext uri="{0D108BD9-81ED-4DB2-BD59-A6C34878D82A}">
                    <a16:rowId xmlns:a16="http://schemas.microsoft.com/office/drawing/2014/main" val="1757014409"/>
                  </a:ext>
                </a:extLst>
              </a:tr>
            </a:tbl>
          </a:graphicData>
        </a:graphic>
      </p:graphicFrame>
    </p:spTree>
    <p:extLst>
      <p:ext uri="{BB962C8B-B14F-4D97-AF65-F5344CB8AC3E}">
        <p14:creationId xmlns:p14="http://schemas.microsoft.com/office/powerpoint/2010/main" val="1168611448"/>
      </p:ext>
    </p:extLst>
  </p:cSld>
  <p:clrMapOvr>
    <a:masterClrMapping/>
  </p:clrMapOvr>
  <mc:AlternateContent xmlns:mc="http://schemas.openxmlformats.org/markup-compatibility/2006" xmlns:p14="http://schemas.microsoft.com/office/powerpoint/2010/main">
    <mc:Choice Requires="p14">
      <p:transition spd="slow" p14:dur="3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863879-BF2C-8264-AB38-3357D60E75E0}"/>
              </a:ext>
            </a:extLst>
          </p:cNvPr>
          <p:cNvSpPr txBox="1"/>
          <p:nvPr/>
        </p:nvSpPr>
        <p:spPr>
          <a:xfrm>
            <a:off x="279345" y="279762"/>
            <a:ext cx="11343903" cy="150810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APPENDIX "A"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Hourly Increments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Effective as of August 31, 2024 for </a:t>
            </a: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Implementation on September 1, 2024</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Grid Change Phase 2</a:t>
            </a:r>
            <a:r>
              <a:rPr kumimoji="0" lang="en-CA"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graphicFrame>
        <p:nvGraphicFramePr>
          <p:cNvPr id="7" name="Table 6">
            <a:extLst>
              <a:ext uri="{FF2B5EF4-FFF2-40B4-BE49-F238E27FC236}">
                <a16:creationId xmlns:a16="http://schemas.microsoft.com/office/drawing/2014/main" id="{6E0DC479-CA73-6FB5-CB2C-8B3A24EF16B5}"/>
              </a:ext>
            </a:extLst>
          </p:cNvPr>
          <p:cNvGraphicFramePr>
            <a:graphicFrameLocks noGrp="1"/>
          </p:cNvGraphicFramePr>
          <p:nvPr/>
        </p:nvGraphicFramePr>
        <p:xfrm>
          <a:off x="1555544" y="2455861"/>
          <a:ext cx="9060874" cy="3301344"/>
        </p:xfrm>
        <a:graphic>
          <a:graphicData uri="http://schemas.openxmlformats.org/drawingml/2006/table">
            <a:tbl>
              <a:tblPr firstRow="1" firstCol="1" bandRow="1">
                <a:tableStyleId>{5940675A-B579-460E-94D1-54222C63F5DA}</a:tableStyleId>
              </a:tblPr>
              <a:tblGrid>
                <a:gridCol w="1162349">
                  <a:extLst>
                    <a:ext uri="{9D8B030D-6E8A-4147-A177-3AD203B41FA5}">
                      <a16:colId xmlns:a16="http://schemas.microsoft.com/office/drawing/2014/main" val="2323884539"/>
                    </a:ext>
                  </a:extLst>
                </a:gridCol>
                <a:gridCol w="931765">
                  <a:extLst>
                    <a:ext uri="{9D8B030D-6E8A-4147-A177-3AD203B41FA5}">
                      <a16:colId xmlns:a16="http://schemas.microsoft.com/office/drawing/2014/main" val="478226654"/>
                    </a:ext>
                  </a:extLst>
                </a:gridCol>
                <a:gridCol w="869928">
                  <a:extLst>
                    <a:ext uri="{9D8B030D-6E8A-4147-A177-3AD203B41FA5}">
                      <a16:colId xmlns:a16="http://schemas.microsoft.com/office/drawing/2014/main" val="5881018"/>
                    </a:ext>
                  </a:extLst>
                </a:gridCol>
                <a:gridCol w="870976">
                  <a:extLst>
                    <a:ext uri="{9D8B030D-6E8A-4147-A177-3AD203B41FA5}">
                      <a16:colId xmlns:a16="http://schemas.microsoft.com/office/drawing/2014/main" val="3108028909"/>
                    </a:ext>
                  </a:extLst>
                </a:gridCol>
                <a:gridCol w="870976">
                  <a:extLst>
                    <a:ext uri="{9D8B030D-6E8A-4147-A177-3AD203B41FA5}">
                      <a16:colId xmlns:a16="http://schemas.microsoft.com/office/drawing/2014/main" val="2146983757"/>
                    </a:ext>
                  </a:extLst>
                </a:gridCol>
                <a:gridCol w="870976">
                  <a:extLst>
                    <a:ext uri="{9D8B030D-6E8A-4147-A177-3AD203B41FA5}">
                      <a16:colId xmlns:a16="http://schemas.microsoft.com/office/drawing/2014/main" val="3409348907"/>
                    </a:ext>
                  </a:extLst>
                </a:gridCol>
                <a:gridCol w="870976">
                  <a:extLst>
                    <a:ext uri="{9D8B030D-6E8A-4147-A177-3AD203B41FA5}">
                      <a16:colId xmlns:a16="http://schemas.microsoft.com/office/drawing/2014/main" val="3173548490"/>
                    </a:ext>
                  </a:extLst>
                </a:gridCol>
                <a:gridCol w="870976">
                  <a:extLst>
                    <a:ext uri="{9D8B030D-6E8A-4147-A177-3AD203B41FA5}">
                      <a16:colId xmlns:a16="http://schemas.microsoft.com/office/drawing/2014/main" val="339136656"/>
                    </a:ext>
                  </a:extLst>
                </a:gridCol>
                <a:gridCol w="870976">
                  <a:extLst>
                    <a:ext uri="{9D8B030D-6E8A-4147-A177-3AD203B41FA5}">
                      <a16:colId xmlns:a16="http://schemas.microsoft.com/office/drawing/2014/main" val="3521320432"/>
                    </a:ext>
                  </a:extLst>
                </a:gridCol>
                <a:gridCol w="870976">
                  <a:extLst>
                    <a:ext uri="{9D8B030D-6E8A-4147-A177-3AD203B41FA5}">
                      <a16:colId xmlns:a16="http://schemas.microsoft.com/office/drawing/2014/main" val="3644099465"/>
                    </a:ext>
                  </a:extLst>
                </a:gridCol>
              </a:tblGrid>
              <a:tr h="550224">
                <a:tc>
                  <a:txBody>
                    <a:bodyPr/>
                    <a:lstStyle/>
                    <a:p>
                      <a:r>
                        <a:rPr lang="en-CA" sz="2000" dirty="0">
                          <a:solidFill>
                            <a:srgbClr val="000000"/>
                          </a:solidFill>
                          <a:effectLst/>
                        </a:rPr>
                        <a:t>Category</a:t>
                      </a:r>
                      <a:endParaRPr lang="en-C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2</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3</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5</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8</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9</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5195051"/>
                  </a:ext>
                </a:extLst>
              </a:tr>
              <a:tr h="550224">
                <a:tc>
                  <a:txBody>
                    <a:bodyPr/>
                    <a:lstStyle/>
                    <a:p>
                      <a:r>
                        <a:rPr lang="en-CA" sz="2000" dirty="0">
                          <a:solidFill>
                            <a:srgbClr val="000000"/>
                          </a:solidFill>
                          <a:effectLst/>
                        </a:rPr>
                        <a:t>2 </a:t>
                      </a:r>
                      <a:endParaRPr lang="en-C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1681622653"/>
                  </a:ext>
                </a:extLst>
              </a:tr>
              <a:tr h="550224">
                <a:tc>
                  <a:txBody>
                    <a:bodyPr/>
                    <a:lstStyle/>
                    <a:p>
                      <a:r>
                        <a:rPr lang="en-CA" sz="2000">
                          <a:solidFill>
                            <a:srgbClr val="000000"/>
                          </a:solidFill>
                          <a:effectLst/>
                        </a:rPr>
                        <a:t>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670639731"/>
                  </a:ext>
                </a:extLst>
              </a:tr>
              <a:tr h="550224">
                <a:tc>
                  <a:txBody>
                    <a:bodyPr/>
                    <a:lstStyle/>
                    <a:p>
                      <a:r>
                        <a:rPr lang="en-CA" sz="2000">
                          <a:solidFill>
                            <a:srgbClr val="000000"/>
                          </a:solidFill>
                          <a:effectLst/>
                        </a:rPr>
                        <a:t>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3659696984"/>
                  </a:ext>
                </a:extLst>
              </a:tr>
              <a:tr h="550224">
                <a:tc>
                  <a:txBody>
                    <a:bodyPr/>
                    <a:lstStyle/>
                    <a:p>
                      <a:r>
                        <a:rPr lang="en-CA" sz="2000">
                          <a:solidFill>
                            <a:srgbClr val="000000"/>
                          </a:solidFill>
                          <a:effectLst/>
                        </a:rPr>
                        <a:t>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2115209771"/>
                  </a:ext>
                </a:extLst>
              </a:tr>
              <a:tr h="550224">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CA" sz="2000" kern="1200" dirty="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1757014409"/>
                  </a:ext>
                </a:extLst>
              </a:tr>
            </a:tbl>
          </a:graphicData>
        </a:graphic>
      </p:graphicFrame>
      <p:graphicFrame>
        <p:nvGraphicFramePr>
          <p:cNvPr id="2" name="Table 1">
            <a:extLst>
              <a:ext uri="{FF2B5EF4-FFF2-40B4-BE49-F238E27FC236}">
                <a16:creationId xmlns:a16="http://schemas.microsoft.com/office/drawing/2014/main" id="{656EAAA9-7A98-C4DD-6C46-B6DB55EB0C42}"/>
              </a:ext>
            </a:extLst>
          </p:cNvPr>
          <p:cNvGraphicFramePr>
            <a:graphicFrameLocks noGrp="1"/>
          </p:cNvGraphicFramePr>
          <p:nvPr/>
        </p:nvGraphicFramePr>
        <p:xfrm>
          <a:off x="4529605" y="3273371"/>
          <a:ext cx="6096832" cy="2751120"/>
        </p:xfrm>
        <a:graphic>
          <a:graphicData uri="http://schemas.openxmlformats.org/drawingml/2006/table">
            <a:tbl>
              <a:tblPr firstRow="1" firstCol="1" bandRow="1">
                <a:tableStyleId>{2D5ABB26-0587-4C30-8999-92F81FD0307C}</a:tableStyleId>
              </a:tblPr>
              <a:tblGrid>
                <a:gridCol w="870976">
                  <a:extLst>
                    <a:ext uri="{9D8B030D-6E8A-4147-A177-3AD203B41FA5}">
                      <a16:colId xmlns:a16="http://schemas.microsoft.com/office/drawing/2014/main" val="3108028909"/>
                    </a:ext>
                  </a:extLst>
                </a:gridCol>
                <a:gridCol w="870976">
                  <a:extLst>
                    <a:ext uri="{9D8B030D-6E8A-4147-A177-3AD203B41FA5}">
                      <a16:colId xmlns:a16="http://schemas.microsoft.com/office/drawing/2014/main" val="2146983757"/>
                    </a:ext>
                  </a:extLst>
                </a:gridCol>
                <a:gridCol w="870976">
                  <a:extLst>
                    <a:ext uri="{9D8B030D-6E8A-4147-A177-3AD203B41FA5}">
                      <a16:colId xmlns:a16="http://schemas.microsoft.com/office/drawing/2014/main" val="3409348907"/>
                    </a:ext>
                  </a:extLst>
                </a:gridCol>
                <a:gridCol w="870976">
                  <a:extLst>
                    <a:ext uri="{9D8B030D-6E8A-4147-A177-3AD203B41FA5}">
                      <a16:colId xmlns:a16="http://schemas.microsoft.com/office/drawing/2014/main" val="3173548490"/>
                    </a:ext>
                  </a:extLst>
                </a:gridCol>
                <a:gridCol w="870976">
                  <a:extLst>
                    <a:ext uri="{9D8B030D-6E8A-4147-A177-3AD203B41FA5}">
                      <a16:colId xmlns:a16="http://schemas.microsoft.com/office/drawing/2014/main" val="339136656"/>
                    </a:ext>
                  </a:extLst>
                </a:gridCol>
                <a:gridCol w="870976">
                  <a:extLst>
                    <a:ext uri="{9D8B030D-6E8A-4147-A177-3AD203B41FA5}">
                      <a16:colId xmlns:a16="http://schemas.microsoft.com/office/drawing/2014/main" val="3521320432"/>
                    </a:ext>
                  </a:extLst>
                </a:gridCol>
                <a:gridCol w="870976">
                  <a:extLst>
                    <a:ext uri="{9D8B030D-6E8A-4147-A177-3AD203B41FA5}">
                      <a16:colId xmlns:a16="http://schemas.microsoft.com/office/drawing/2014/main" val="3644099465"/>
                    </a:ext>
                  </a:extLst>
                </a:gridCol>
              </a:tblGrid>
              <a:tr h="550224">
                <a:tc>
                  <a:txBody>
                    <a:bodyPr/>
                    <a:lstStyle/>
                    <a:p>
                      <a:r>
                        <a:rPr lang="en-CA" sz="2000" kern="1200">
                          <a:solidFill>
                            <a:srgbClr val="000000"/>
                          </a:solidFill>
                          <a:effectLst/>
                          <a:latin typeface="+mn-lt"/>
                          <a:ea typeface="+mn-ea"/>
                          <a:cs typeface="+mn-cs"/>
                        </a:rPr>
                        <a:t>17.59 </a:t>
                      </a:r>
                    </a:p>
                  </a:txBody>
                  <a:tcPr marL="68580" marR="68580" marT="0" marB="0"/>
                </a:tc>
                <a:tc>
                  <a:txBody>
                    <a:bodyPr/>
                    <a:lstStyle/>
                    <a:p>
                      <a:r>
                        <a:rPr lang="en-CA" sz="2000" kern="1200">
                          <a:solidFill>
                            <a:srgbClr val="000000"/>
                          </a:solidFill>
                          <a:effectLst/>
                          <a:latin typeface="+mn-lt"/>
                          <a:ea typeface="+mn-ea"/>
                          <a:cs typeface="+mn-cs"/>
                        </a:rPr>
                        <a:t>18.05 </a:t>
                      </a:r>
                    </a:p>
                  </a:txBody>
                  <a:tcPr marL="68580" marR="68580" marT="0" marB="0"/>
                </a:tc>
                <a:tc>
                  <a:txBody>
                    <a:bodyPr/>
                    <a:lstStyle/>
                    <a:p>
                      <a:r>
                        <a:rPr lang="en-CA" sz="2000" kern="1200">
                          <a:solidFill>
                            <a:srgbClr val="000000"/>
                          </a:solidFill>
                          <a:effectLst/>
                          <a:latin typeface="+mn-lt"/>
                          <a:ea typeface="+mn-ea"/>
                          <a:cs typeface="+mn-cs"/>
                        </a:rPr>
                        <a:t>18.49 </a:t>
                      </a:r>
                    </a:p>
                  </a:txBody>
                  <a:tcPr marL="68580" marR="68580" marT="0" marB="0"/>
                </a:tc>
                <a:tc>
                  <a:txBody>
                    <a:bodyPr/>
                    <a:lstStyle/>
                    <a:p>
                      <a:r>
                        <a:rPr lang="en-CA" sz="2000" kern="1200">
                          <a:solidFill>
                            <a:srgbClr val="000000"/>
                          </a:solidFill>
                          <a:effectLst/>
                          <a:latin typeface="+mn-lt"/>
                          <a:ea typeface="+mn-ea"/>
                          <a:cs typeface="+mn-cs"/>
                        </a:rPr>
                        <a:t>18.95 </a:t>
                      </a:r>
                    </a:p>
                  </a:txBody>
                  <a:tcPr marL="68580" marR="68580" marT="0" marB="0"/>
                </a:tc>
                <a:tc>
                  <a:txBody>
                    <a:bodyPr/>
                    <a:lstStyle/>
                    <a:p>
                      <a:r>
                        <a:rPr lang="en-CA" sz="2000" kern="1200">
                          <a:solidFill>
                            <a:srgbClr val="000000"/>
                          </a:solidFill>
                          <a:effectLst/>
                          <a:latin typeface="+mn-lt"/>
                          <a:ea typeface="+mn-ea"/>
                          <a:cs typeface="+mn-cs"/>
                        </a:rPr>
                        <a:t>19.44 </a:t>
                      </a:r>
                    </a:p>
                  </a:txBody>
                  <a:tcPr marL="68580" marR="68580" marT="0" marB="0"/>
                </a:tc>
                <a:tc>
                  <a:txBody>
                    <a:bodyPr/>
                    <a:lstStyle/>
                    <a:p>
                      <a:r>
                        <a:rPr lang="en-CA" sz="2000" kern="1200">
                          <a:solidFill>
                            <a:srgbClr val="000000"/>
                          </a:solidFill>
                          <a:effectLst/>
                          <a:latin typeface="+mn-lt"/>
                          <a:ea typeface="+mn-ea"/>
                          <a:cs typeface="+mn-cs"/>
                        </a:rPr>
                        <a:t>19.92 </a:t>
                      </a:r>
                    </a:p>
                  </a:txBody>
                  <a:tcPr marL="68580" marR="68580" marT="0" marB="0"/>
                </a:tc>
                <a:tc>
                  <a:txBody>
                    <a:bodyPr/>
                    <a:lstStyle/>
                    <a:p>
                      <a:r>
                        <a:rPr lang="en-CA" sz="2000" kern="1200">
                          <a:solidFill>
                            <a:srgbClr val="000000"/>
                          </a:solidFill>
                          <a:effectLst/>
                          <a:latin typeface="+mn-lt"/>
                          <a:ea typeface="+mn-ea"/>
                          <a:cs typeface="+mn-cs"/>
                        </a:rPr>
                        <a:t>20.33 </a:t>
                      </a:r>
                    </a:p>
                  </a:txBody>
                  <a:tcPr marL="68580" marR="68580" marT="0" marB="0"/>
                </a:tc>
                <a:extLst>
                  <a:ext uri="{0D108BD9-81ED-4DB2-BD59-A6C34878D82A}">
                    <a16:rowId xmlns:a16="http://schemas.microsoft.com/office/drawing/2014/main" val="1681622653"/>
                  </a:ext>
                </a:extLst>
              </a:tr>
              <a:tr h="550224">
                <a:tc>
                  <a:txBody>
                    <a:bodyPr/>
                    <a:lstStyle/>
                    <a:p>
                      <a:r>
                        <a:rPr lang="en-CA" sz="2000" kern="1200">
                          <a:solidFill>
                            <a:srgbClr val="000000"/>
                          </a:solidFill>
                          <a:effectLst/>
                          <a:latin typeface="+mn-lt"/>
                          <a:ea typeface="+mn-ea"/>
                          <a:cs typeface="+mn-cs"/>
                        </a:rPr>
                        <a:t>19.77 </a:t>
                      </a:r>
                    </a:p>
                  </a:txBody>
                  <a:tcPr marL="68580" marR="68580" marT="0" marB="0"/>
                </a:tc>
                <a:tc>
                  <a:txBody>
                    <a:bodyPr/>
                    <a:lstStyle/>
                    <a:p>
                      <a:r>
                        <a:rPr lang="en-CA" sz="2000" kern="1200">
                          <a:solidFill>
                            <a:srgbClr val="000000"/>
                          </a:solidFill>
                          <a:effectLst/>
                          <a:latin typeface="+mn-lt"/>
                          <a:ea typeface="+mn-ea"/>
                          <a:cs typeface="+mn-cs"/>
                        </a:rPr>
                        <a:t>20.40 </a:t>
                      </a:r>
                    </a:p>
                  </a:txBody>
                  <a:tcPr marL="68580" marR="68580" marT="0" marB="0"/>
                </a:tc>
                <a:tc>
                  <a:txBody>
                    <a:bodyPr/>
                    <a:lstStyle/>
                    <a:p>
                      <a:r>
                        <a:rPr lang="en-CA" sz="2000" kern="1200">
                          <a:solidFill>
                            <a:srgbClr val="000000"/>
                          </a:solidFill>
                          <a:effectLst/>
                          <a:latin typeface="+mn-lt"/>
                          <a:ea typeface="+mn-ea"/>
                          <a:cs typeface="+mn-cs"/>
                        </a:rPr>
                        <a:t>20.89 </a:t>
                      </a:r>
                    </a:p>
                  </a:txBody>
                  <a:tcPr marL="68580" marR="68580" marT="0" marB="0"/>
                </a:tc>
                <a:tc>
                  <a:txBody>
                    <a:bodyPr/>
                    <a:lstStyle/>
                    <a:p>
                      <a:r>
                        <a:rPr lang="en-CA" sz="2000" kern="1200">
                          <a:solidFill>
                            <a:srgbClr val="000000"/>
                          </a:solidFill>
                          <a:effectLst/>
                          <a:latin typeface="+mn-lt"/>
                          <a:ea typeface="+mn-ea"/>
                          <a:cs typeface="+mn-cs"/>
                        </a:rPr>
                        <a:t>21.39 </a:t>
                      </a:r>
                    </a:p>
                  </a:txBody>
                  <a:tcPr marL="68580" marR="68580" marT="0" marB="0"/>
                </a:tc>
                <a:tc>
                  <a:txBody>
                    <a:bodyPr/>
                    <a:lstStyle/>
                    <a:p>
                      <a:r>
                        <a:rPr lang="en-CA" sz="2000" kern="1200">
                          <a:solidFill>
                            <a:srgbClr val="000000"/>
                          </a:solidFill>
                          <a:effectLst/>
                          <a:latin typeface="+mn-lt"/>
                          <a:ea typeface="+mn-ea"/>
                          <a:cs typeface="+mn-cs"/>
                        </a:rPr>
                        <a:t>21.92 </a:t>
                      </a:r>
                    </a:p>
                  </a:txBody>
                  <a:tcPr marL="68580" marR="68580" marT="0" marB="0"/>
                </a:tc>
                <a:tc>
                  <a:txBody>
                    <a:bodyPr/>
                    <a:lstStyle/>
                    <a:p>
                      <a:r>
                        <a:rPr lang="en-CA" sz="2000" kern="1200">
                          <a:solidFill>
                            <a:srgbClr val="000000"/>
                          </a:solidFill>
                          <a:effectLst/>
                          <a:latin typeface="+mn-lt"/>
                          <a:ea typeface="+mn-ea"/>
                          <a:cs typeface="+mn-cs"/>
                        </a:rPr>
                        <a:t>22.44 </a:t>
                      </a:r>
                    </a:p>
                  </a:txBody>
                  <a:tcPr marL="68580" marR="68580" marT="0" marB="0"/>
                </a:tc>
                <a:tc>
                  <a:txBody>
                    <a:bodyPr/>
                    <a:lstStyle/>
                    <a:p>
                      <a:r>
                        <a:rPr lang="en-CA" sz="2000" kern="1200">
                          <a:solidFill>
                            <a:srgbClr val="000000"/>
                          </a:solidFill>
                          <a:effectLst/>
                          <a:latin typeface="+mn-lt"/>
                          <a:ea typeface="+mn-ea"/>
                          <a:cs typeface="+mn-cs"/>
                        </a:rPr>
                        <a:t>22.89 </a:t>
                      </a:r>
                    </a:p>
                  </a:txBody>
                  <a:tcPr marL="68580" marR="68580" marT="0" marB="0"/>
                </a:tc>
                <a:extLst>
                  <a:ext uri="{0D108BD9-81ED-4DB2-BD59-A6C34878D82A}">
                    <a16:rowId xmlns:a16="http://schemas.microsoft.com/office/drawing/2014/main" val="670639731"/>
                  </a:ext>
                </a:extLst>
              </a:tr>
              <a:tr h="550224">
                <a:tc>
                  <a:txBody>
                    <a:bodyPr/>
                    <a:lstStyle/>
                    <a:p>
                      <a:r>
                        <a:rPr lang="en-CA" sz="2000" kern="1200">
                          <a:solidFill>
                            <a:srgbClr val="000000"/>
                          </a:solidFill>
                          <a:effectLst/>
                          <a:latin typeface="+mn-lt"/>
                          <a:ea typeface="+mn-ea"/>
                          <a:cs typeface="+mn-cs"/>
                        </a:rPr>
                        <a:t>20.21 </a:t>
                      </a:r>
                    </a:p>
                  </a:txBody>
                  <a:tcPr marL="68580" marR="68580" marT="0" marB="0"/>
                </a:tc>
                <a:tc>
                  <a:txBody>
                    <a:bodyPr/>
                    <a:lstStyle/>
                    <a:p>
                      <a:r>
                        <a:rPr lang="en-CA" sz="2000" kern="1200">
                          <a:solidFill>
                            <a:srgbClr val="000000"/>
                          </a:solidFill>
                          <a:effectLst/>
                          <a:latin typeface="+mn-lt"/>
                          <a:ea typeface="+mn-ea"/>
                          <a:cs typeface="+mn-cs"/>
                        </a:rPr>
                        <a:t>20.91 </a:t>
                      </a:r>
                    </a:p>
                  </a:txBody>
                  <a:tcPr marL="68580" marR="68580" marT="0" marB="0"/>
                </a:tc>
                <a:tc>
                  <a:txBody>
                    <a:bodyPr/>
                    <a:lstStyle/>
                    <a:p>
                      <a:r>
                        <a:rPr lang="en-CA" sz="2000" kern="1200">
                          <a:solidFill>
                            <a:srgbClr val="000000"/>
                          </a:solidFill>
                          <a:effectLst/>
                          <a:latin typeface="+mn-lt"/>
                          <a:ea typeface="+mn-ea"/>
                          <a:cs typeface="+mn-cs"/>
                        </a:rPr>
                        <a:t>21.39 </a:t>
                      </a:r>
                    </a:p>
                  </a:txBody>
                  <a:tcPr marL="68580" marR="68580" marT="0" marB="0"/>
                </a:tc>
                <a:tc>
                  <a:txBody>
                    <a:bodyPr/>
                    <a:lstStyle/>
                    <a:p>
                      <a:r>
                        <a:rPr lang="en-CA" sz="2000" kern="1200">
                          <a:solidFill>
                            <a:srgbClr val="000000"/>
                          </a:solidFill>
                          <a:effectLst/>
                          <a:latin typeface="+mn-lt"/>
                          <a:ea typeface="+mn-ea"/>
                          <a:cs typeface="+mn-cs"/>
                        </a:rPr>
                        <a:t>21.94 </a:t>
                      </a:r>
                    </a:p>
                  </a:txBody>
                  <a:tcPr marL="68580" marR="68580" marT="0" marB="0"/>
                </a:tc>
                <a:tc>
                  <a:txBody>
                    <a:bodyPr/>
                    <a:lstStyle/>
                    <a:p>
                      <a:r>
                        <a:rPr lang="en-CA" sz="2000" kern="1200">
                          <a:solidFill>
                            <a:srgbClr val="000000"/>
                          </a:solidFill>
                          <a:effectLst/>
                          <a:latin typeface="+mn-lt"/>
                          <a:ea typeface="+mn-ea"/>
                          <a:cs typeface="+mn-cs"/>
                        </a:rPr>
                        <a:t>22.51 </a:t>
                      </a:r>
                    </a:p>
                  </a:txBody>
                  <a:tcPr marL="68580" marR="68580" marT="0" marB="0"/>
                </a:tc>
                <a:tc>
                  <a:txBody>
                    <a:bodyPr/>
                    <a:lstStyle/>
                    <a:p>
                      <a:r>
                        <a:rPr lang="en-CA" sz="2000" kern="1200">
                          <a:solidFill>
                            <a:srgbClr val="000000"/>
                          </a:solidFill>
                          <a:effectLst/>
                          <a:latin typeface="+mn-lt"/>
                          <a:ea typeface="+mn-ea"/>
                          <a:cs typeface="+mn-cs"/>
                        </a:rPr>
                        <a:t>23.00 </a:t>
                      </a:r>
                    </a:p>
                  </a:txBody>
                  <a:tcPr marL="68580" marR="68580" marT="0" marB="0"/>
                </a:tc>
                <a:tc>
                  <a:txBody>
                    <a:bodyPr/>
                    <a:lstStyle/>
                    <a:p>
                      <a:r>
                        <a:rPr lang="en-CA" sz="2000" kern="1200">
                          <a:solidFill>
                            <a:srgbClr val="000000"/>
                          </a:solidFill>
                          <a:effectLst/>
                          <a:latin typeface="+mn-lt"/>
                          <a:ea typeface="+mn-ea"/>
                          <a:cs typeface="+mn-cs"/>
                        </a:rPr>
                        <a:t>23.47 </a:t>
                      </a:r>
                    </a:p>
                  </a:txBody>
                  <a:tcPr marL="68580" marR="68580" marT="0" marB="0"/>
                </a:tc>
                <a:extLst>
                  <a:ext uri="{0D108BD9-81ED-4DB2-BD59-A6C34878D82A}">
                    <a16:rowId xmlns:a16="http://schemas.microsoft.com/office/drawing/2014/main" val="3659696984"/>
                  </a:ext>
                </a:extLst>
              </a:tr>
              <a:tr h="550224">
                <a:tc>
                  <a:txBody>
                    <a:bodyPr/>
                    <a:lstStyle/>
                    <a:p>
                      <a:r>
                        <a:rPr lang="en-CA" sz="2000" kern="1200">
                          <a:solidFill>
                            <a:srgbClr val="000000"/>
                          </a:solidFill>
                          <a:effectLst/>
                          <a:latin typeface="+mn-lt"/>
                          <a:ea typeface="+mn-ea"/>
                          <a:cs typeface="+mn-cs"/>
                        </a:rPr>
                        <a:t>20.78 </a:t>
                      </a:r>
                    </a:p>
                  </a:txBody>
                  <a:tcPr marL="68580" marR="68580" marT="0" marB="0"/>
                </a:tc>
                <a:tc>
                  <a:txBody>
                    <a:bodyPr/>
                    <a:lstStyle/>
                    <a:p>
                      <a:r>
                        <a:rPr lang="en-CA" sz="2000" kern="1200">
                          <a:solidFill>
                            <a:srgbClr val="000000"/>
                          </a:solidFill>
                          <a:effectLst/>
                          <a:latin typeface="+mn-lt"/>
                          <a:ea typeface="+mn-ea"/>
                          <a:cs typeface="+mn-cs"/>
                        </a:rPr>
                        <a:t>21.52 </a:t>
                      </a:r>
                    </a:p>
                  </a:txBody>
                  <a:tcPr marL="68580" marR="68580" marT="0" marB="0"/>
                </a:tc>
                <a:tc>
                  <a:txBody>
                    <a:bodyPr/>
                    <a:lstStyle/>
                    <a:p>
                      <a:r>
                        <a:rPr lang="en-CA" sz="2000" kern="1200">
                          <a:solidFill>
                            <a:srgbClr val="000000"/>
                          </a:solidFill>
                          <a:effectLst/>
                          <a:latin typeface="+mn-lt"/>
                          <a:ea typeface="+mn-ea"/>
                          <a:cs typeface="+mn-cs"/>
                        </a:rPr>
                        <a:t>22.01 </a:t>
                      </a:r>
                    </a:p>
                  </a:txBody>
                  <a:tcPr marL="68580" marR="68580" marT="0" marB="0"/>
                </a:tc>
                <a:tc>
                  <a:txBody>
                    <a:bodyPr/>
                    <a:lstStyle/>
                    <a:p>
                      <a:r>
                        <a:rPr lang="en-CA" sz="2000" kern="1200">
                          <a:solidFill>
                            <a:srgbClr val="000000"/>
                          </a:solidFill>
                          <a:effectLst/>
                          <a:latin typeface="+mn-lt"/>
                          <a:ea typeface="+mn-ea"/>
                          <a:cs typeface="+mn-cs"/>
                        </a:rPr>
                        <a:t>22.55 </a:t>
                      </a:r>
                    </a:p>
                  </a:txBody>
                  <a:tcPr marL="68580" marR="68580" marT="0" marB="0"/>
                </a:tc>
                <a:tc>
                  <a:txBody>
                    <a:bodyPr/>
                    <a:lstStyle/>
                    <a:p>
                      <a:r>
                        <a:rPr lang="en-CA" sz="2000" kern="1200">
                          <a:solidFill>
                            <a:srgbClr val="000000"/>
                          </a:solidFill>
                          <a:effectLst/>
                          <a:latin typeface="+mn-lt"/>
                          <a:ea typeface="+mn-ea"/>
                          <a:cs typeface="+mn-cs"/>
                        </a:rPr>
                        <a:t>23.13 </a:t>
                      </a:r>
                    </a:p>
                  </a:txBody>
                  <a:tcPr marL="68580" marR="68580" marT="0" marB="0"/>
                </a:tc>
                <a:tc>
                  <a:txBody>
                    <a:bodyPr/>
                    <a:lstStyle/>
                    <a:p>
                      <a:r>
                        <a:rPr lang="en-CA" sz="2000" kern="1200">
                          <a:solidFill>
                            <a:srgbClr val="000000"/>
                          </a:solidFill>
                          <a:effectLst/>
                          <a:latin typeface="+mn-lt"/>
                          <a:ea typeface="+mn-ea"/>
                          <a:cs typeface="+mn-cs"/>
                        </a:rPr>
                        <a:t>23.65 </a:t>
                      </a:r>
                    </a:p>
                  </a:txBody>
                  <a:tcPr marL="68580" marR="68580" marT="0" marB="0"/>
                </a:tc>
                <a:tc>
                  <a:txBody>
                    <a:bodyPr/>
                    <a:lstStyle/>
                    <a:p>
                      <a:r>
                        <a:rPr lang="en-CA" sz="2000" kern="1200">
                          <a:solidFill>
                            <a:srgbClr val="000000"/>
                          </a:solidFill>
                          <a:effectLst/>
                          <a:latin typeface="+mn-lt"/>
                          <a:ea typeface="+mn-ea"/>
                          <a:cs typeface="+mn-cs"/>
                        </a:rPr>
                        <a:t>24.13 </a:t>
                      </a:r>
                    </a:p>
                  </a:txBody>
                  <a:tcPr marL="68580" marR="68580" marT="0" marB="0"/>
                </a:tc>
                <a:extLst>
                  <a:ext uri="{0D108BD9-81ED-4DB2-BD59-A6C34878D82A}">
                    <a16:rowId xmlns:a16="http://schemas.microsoft.com/office/drawing/2014/main" val="2115209771"/>
                  </a:ext>
                </a:extLst>
              </a:tr>
              <a:tr h="550224">
                <a:tc>
                  <a:txBody>
                    <a:bodyPr/>
                    <a:lstStyle/>
                    <a:p>
                      <a:r>
                        <a:rPr lang="en-CA" sz="2000" kern="1200">
                          <a:solidFill>
                            <a:srgbClr val="000000"/>
                          </a:solidFill>
                          <a:effectLst/>
                          <a:latin typeface="+mn-lt"/>
                          <a:ea typeface="+mn-ea"/>
                          <a:cs typeface="+mn-cs"/>
                        </a:rPr>
                        <a:t>21.35 </a:t>
                      </a:r>
                    </a:p>
                  </a:txBody>
                  <a:tcPr marL="68580" marR="68580" marT="0" marB="0"/>
                </a:tc>
                <a:tc>
                  <a:txBody>
                    <a:bodyPr/>
                    <a:lstStyle/>
                    <a:p>
                      <a:r>
                        <a:rPr lang="en-CA" sz="2000" kern="1200">
                          <a:solidFill>
                            <a:srgbClr val="000000"/>
                          </a:solidFill>
                          <a:effectLst/>
                          <a:latin typeface="+mn-lt"/>
                          <a:ea typeface="+mn-ea"/>
                          <a:cs typeface="+mn-cs"/>
                        </a:rPr>
                        <a:t>22.07 </a:t>
                      </a:r>
                    </a:p>
                  </a:txBody>
                  <a:tcPr marL="68580" marR="68580" marT="0" marB="0"/>
                </a:tc>
                <a:tc>
                  <a:txBody>
                    <a:bodyPr/>
                    <a:lstStyle/>
                    <a:p>
                      <a:r>
                        <a:rPr lang="en-CA" sz="2000" kern="1200">
                          <a:solidFill>
                            <a:srgbClr val="000000"/>
                          </a:solidFill>
                          <a:effectLst/>
                          <a:latin typeface="+mn-lt"/>
                          <a:ea typeface="+mn-ea"/>
                          <a:cs typeface="+mn-cs"/>
                        </a:rPr>
                        <a:t>22.61 </a:t>
                      </a:r>
                    </a:p>
                  </a:txBody>
                  <a:tcPr marL="68580" marR="68580" marT="0" marB="0"/>
                </a:tc>
                <a:tc>
                  <a:txBody>
                    <a:bodyPr/>
                    <a:lstStyle/>
                    <a:p>
                      <a:r>
                        <a:rPr lang="en-CA" sz="2000" kern="1200">
                          <a:solidFill>
                            <a:srgbClr val="000000"/>
                          </a:solidFill>
                          <a:effectLst/>
                          <a:latin typeface="+mn-lt"/>
                          <a:ea typeface="+mn-ea"/>
                          <a:cs typeface="+mn-cs"/>
                        </a:rPr>
                        <a:t>23.21 </a:t>
                      </a:r>
                    </a:p>
                  </a:txBody>
                  <a:tcPr marL="68580" marR="68580" marT="0" marB="0"/>
                </a:tc>
                <a:tc>
                  <a:txBody>
                    <a:bodyPr/>
                    <a:lstStyle/>
                    <a:p>
                      <a:r>
                        <a:rPr lang="en-CA" sz="2000" kern="1200">
                          <a:solidFill>
                            <a:srgbClr val="000000"/>
                          </a:solidFill>
                          <a:effectLst/>
                          <a:latin typeface="+mn-lt"/>
                          <a:ea typeface="+mn-ea"/>
                          <a:cs typeface="+mn-cs"/>
                        </a:rPr>
                        <a:t>23.73 </a:t>
                      </a:r>
                    </a:p>
                  </a:txBody>
                  <a:tcPr marL="68580" marR="68580" marT="0" marB="0"/>
                </a:tc>
                <a:tc>
                  <a:txBody>
                    <a:bodyPr/>
                    <a:lstStyle/>
                    <a:p>
                      <a:r>
                        <a:rPr lang="en-CA" sz="2000" kern="1200">
                          <a:solidFill>
                            <a:srgbClr val="000000"/>
                          </a:solidFill>
                          <a:effectLst/>
                          <a:latin typeface="+mn-lt"/>
                          <a:ea typeface="+mn-ea"/>
                          <a:cs typeface="+mn-cs"/>
                        </a:rPr>
                        <a:t>24.28 </a:t>
                      </a:r>
                    </a:p>
                  </a:txBody>
                  <a:tcPr marL="68580" marR="68580" marT="0" marB="0"/>
                </a:tc>
                <a:tc>
                  <a:txBody>
                    <a:bodyPr/>
                    <a:lstStyle/>
                    <a:p>
                      <a:r>
                        <a:rPr lang="en-CA" sz="2000" kern="1200">
                          <a:solidFill>
                            <a:srgbClr val="000000"/>
                          </a:solidFill>
                          <a:effectLst/>
                          <a:latin typeface="+mn-lt"/>
                          <a:ea typeface="+mn-ea"/>
                          <a:cs typeface="+mn-cs"/>
                        </a:rPr>
                        <a:t>24.76</a:t>
                      </a:r>
                    </a:p>
                  </a:txBody>
                  <a:tcPr marL="68580" marR="68580" marT="0" marB="0"/>
                </a:tc>
                <a:extLst>
                  <a:ext uri="{0D108BD9-81ED-4DB2-BD59-A6C34878D82A}">
                    <a16:rowId xmlns:a16="http://schemas.microsoft.com/office/drawing/2014/main" val="1757014409"/>
                  </a:ext>
                </a:extLst>
              </a:tr>
            </a:tbl>
          </a:graphicData>
        </a:graphic>
      </p:graphicFrame>
    </p:spTree>
    <p:extLst>
      <p:ext uri="{BB962C8B-B14F-4D97-AF65-F5344CB8AC3E}">
        <p14:creationId xmlns:p14="http://schemas.microsoft.com/office/powerpoint/2010/main" val="3374814503"/>
      </p:ext>
    </p:extLst>
  </p:cSld>
  <p:clrMapOvr>
    <a:masterClrMapping/>
  </p:clrMapOvr>
  <mc:AlternateContent xmlns:mc="http://schemas.openxmlformats.org/markup-compatibility/2006" xmlns:p14="http://schemas.microsoft.com/office/powerpoint/2010/main">
    <mc:Choice Requires="p14">
      <p:transition spd="slow" p14:dur="3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accel="50000" decel="50000" fill="hold" nodeType="afterEffect">
                                  <p:stCondLst>
                                    <p:cond delay="1000"/>
                                  </p:stCondLst>
                                  <p:childTnLst>
                                    <p:animMotion origin="layout" path="M -4.375E-6 2.22222E-6 L -0.14648 -0.00047 " pathEditMode="relative" rAng="0" ptsTypes="AA">
                                      <p:cBhvr>
                                        <p:cTn id="6" dur="1000" fill="hold"/>
                                        <p:tgtEl>
                                          <p:spTgt spid="2"/>
                                        </p:tgtEl>
                                        <p:attrNameLst>
                                          <p:attrName>ppt_x</p:attrName>
                                          <p:attrName>ppt_y</p:attrName>
                                        </p:attrNameLst>
                                      </p:cBhvr>
                                      <p:rCtr x="-7331"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863879-BF2C-8264-AB38-3357D60E75E0}"/>
              </a:ext>
            </a:extLst>
          </p:cNvPr>
          <p:cNvSpPr txBox="1"/>
          <p:nvPr/>
        </p:nvSpPr>
        <p:spPr>
          <a:xfrm>
            <a:off x="223073" y="217956"/>
            <a:ext cx="11343903" cy="1231106"/>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APPENDIX "A"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Hourly Increments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Effective as of August 31, 2024 for </a:t>
            </a: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Implementation on September 1, 2024 </a:t>
            </a: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graphicFrame>
        <p:nvGraphicFramePr>
          <p:cNvPr id="7" name="Table 6">
            <a:extLst>
              <a:ext uri="{FF2B5EF4-FFF2-40B4-BE49-F238E27FC236}">
                <a16:creationId xmlns:a16="http://schemas.microsoft.com/office/drawing/2014/main" id="{6E0DC479-CA73-6FB5-CB2C-8B3A24EF16B5}"/>
              </a:ext>
            </a:extLst>
          </p:cNvPr>
          <p:cNvGraphicFramePr>
            <a:graphicFrameLocks noGrp="1"/>
          </p:cNvGraphicFramePr>
          <p:nvPr/>
        </p:nvGraphicFramePr>
        <p:xfrm>
          <a:off x="1527409" y="1907221"/>
          <a:ext cx="9060874" cy="3301344"/>
        </p:xfrm>
        <a:graphic>
          <a:graphicData uri="http://schemas.openxmlformats.org/drawingml/2006/table">
            <a:tbl>
              <a:tblPr firstRow="1" firstCol="1" bandRow="1">
                <a:tableStyleId>{5940675A-B579-460E-94D1-54222C63F5DA}</a:tableStyleId>
              </a:tblPr>
              <a:tblGrid>
                <a:gridCol w="1162349">
                  <a:extLst>
                    <a:ext uri="{9D8B030D-6E8A-4147-A177-3AD203B41FA5}">
                      <a16:colId xmlns:a16="http://schemas.microsoft.com/office/drawing/2014/main" val="2323884539"/>
                    </a:ext>
                  </a:extLst>
                </a:gridCol>
                <a:gridCol w="931765">
                  <a:extLst>
                    <a:ext uri="{9D8B030D-6E8A-4147-A177-3AD203B41FA5}">
                      <a16:colId xmlns:a16="http://schemas.microsoft.com/office/drawing/2014/main" val="478226654"/>
                    </a:ext>
                  </a:extLst>
                </a:gridCol>
                <a:gridCol w="869928">
                  <a:extLst>
                    <a:ext uri="{9D8B030D-6E8A-4147-A177-3AD203B41FA5}">
                      <a16:colId xmlns:a16="http://schemas.microsoft.com/office/drawing/2014/main" val="5881018"/>
                    </a:ext>
                  </a:extLst>
                </a:gridCol>
                <a:gridCol w="870976">
                  <a:extLst>
                    <a:ext uri="{9D8B030D-6E8A-4147-A177-3AD203B41FA5}">
                      <a16:colId xmlns:a16="http://schemas.microsoft.com/office/drawing/2014/main" val="3108028909"/>
                    </a:ext>
                  </a:extLst>
                </a:gridCol>
                <a:gridCol w="870976">
                  <a:extLst>
                    <a:ext uri="{9D8B030D-6E8A-4147-A177-3AD203B41FA5}">
                      <a16:colId xmlns:a16="http://schemas.microsoft.com/office/drawing/2014/main" val="2146983757"/>
                    </a:ext>
                  </a:extLst>
                </a:gridCol>
                <a:gridCol w="870976">
                  <a:extLst>
                    <a:ext uri="{9D8B030D-6E8A-4147-A177-3AD203B41FA5}">
                      <a16:colId xmlns:a16="http://schemas.microsoft.com/office/drawing/2014/main" val="3409348907"/>
                    </a:ext>
                  </a:extLst>
                </a:gridCol>
                <a:gridCol w="870976">
                  <a:extLst>
                    <a:ext uri="{9D8B030D-6E8A-4147-A177-3AD203B41FA5}">
                      <a16:colId xmlns:a16="http://schemas.microsoft.com/office/drawing/2014/main" val="3173548490"/>
                    </a:ext>
                  </a:extLst>
                </a:gridCol>
                <a:gridCol w="870976">
                  <a:extLst>
                    <a:ext uri="{9D8B030D-6E8A-4147-A177-3AD203B41FA5}">
                      <a16:colId xmlns:a16="http://schemas.microsoft.com/office/drawing/2014/main" val="339136656"/>
                    </a:ext>
                  </a:extLst>
                </a:gridCol>
                <a:gridCol w="870976">
                  <a:extLst>
                    <a:ext uri="{9D8B030D-6E8A-4147-A177-3AD203B41FA5}">
                      <a16:colId xmlns:a16="http://schemas.microsoft.com/office/drawing/2014/main" val="3521320432"/>
                    </a:ext>
                  </a:extLst>
                </a:gridCol>
                <a:gridCol w="870976">
                  <a:extLst>
                    <a:ext uri="{9D8B030D-6E8A-4147-A177-3AD203B41FA5}">
                      <a16:colId xmlns:a16="http://schemas.microsoft.com/office/drawing/2014/main" val="3644099465"/>
                    </a:ext>
                  </a:extLst>
                </a:gridCol>
              </a:tblGrid>
              <a:tr h="550224">
                <a:tc>
                  <a:txBody>
                    <a:bodyPr/>
                    <a:lstStyle/>
                    <a:p>
                      <a:r>
                        <a:rPr lang="en-CA" sz="2000">
                          <a:solidFill>
                            <a:srgbClr val="000000"/>
                          </a:solidFill>
                          <a:effectLst/>
                        </a:rPr>
                        <a:t>Category</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2</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3</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5</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8</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9</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5195051"/>
                  </a:ext>
                </a:extLst>
              </a:tr>
              <a:tr h="550224">
                <a:tc>
                  <a:txBody>
                    <a:bodyPr/>
                    <a:lstStyle/>
                    <a:p>
                      <a:r>
                        <a:rPr lang="en-CA" sz="2000">
                          <a:solidFill>
                            <a:srgbClr val="000000"/>
                          </a:solidFill>
                          <a:effectLst/>
                        </a:rPr>
                        <a:t>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17.59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18.05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18.49 </a:t>
                      </a:r>
                    </a:p>
                  </a:txBody>
                  <a:tcPr marL="68580" marR="68580" marT="0" marB="0"/>
                </a:tc>
                <a:tc>
                  <a:txBody>
                    <a:bodyPr/>
                    <a:lstStyle/>
                    <a:p>
                      <a:r>
                        <a:rPr lang="en-CA" sz="2000" kern="1200">
                          <a:solidFill>
                            <a:srgbClr val="000000"/>
                          </a:solidFill>
                          <a:effectLst/>
                          <a:latin typeface="+mn-lt"/>
                          <a:ea typeface="+mn-ea"/>
                          <a:cs typeface="+mn-cs"/>
                        </a:rPr>
                        <a:t>18.95 </a:t>
                      </a:r>
                    </a:p>
                  </a:txBody>
                  <a:tcPr marL="68580" marR="68580" marT="0" marB="0"/>
                </a:tc>
                <a:tc>
                  <a:txBody>
                    <a:bodyPr/>
                    <a:lstStyle/>
                    <a:p>
                      <a:r>
                        <a:rPr lang="en-CA" sz="2000" kern="1200">
                          <a:solidFill>
                            <a:srgbClr val="000000"/>
                          </a:solidFill>
                          <a:effectLst/>
                          <a:latin typeface="+mn-lt"/>
                          <a:ea typeface="+mn-ea"/>
                          <a:cs typeface="+mn-cs"/>
                        </a:rPr>
                        <a:t>19.44 </a:t>
                      </a:r>
                    </a:p>
                  </a:txBody>
                  <a:tcPr marL="68580" marR="68580" marT="0" marB="0"/>
                </a:tc>
                <a:tc>
                  <a:txBody>
                    <a:bodyPr/>
                    <a:lstStyle/>
                    <a:p>
                      <a:r>
                        <a:rPr lang="en-CA" sz="2000" kern="1200">
                          <a:solidFill>
                            <a:srgbClr val="000000"/>
                          </a:solidFill>
                          <a:effectLst/>
                          <a:latin typeface="+mn-lt"/>
                          <a:ea typeface="+mn-ea"/>
                          <a:cs typeface="+mn-cs"/>
                        </a:rPr>
                        <a:t>19.92 </a:t>
                      </a:r>
                    </a:p>
                  </a:txBody>
                  <a:tcPr marL="68580" marR="68580" marT="0" marB="0"/>
                </a:tc>
                <a:tc>
                  <a:txBody>
                    <a:bodyPr/>
                    <a:lstStyle/>
                    <a:p>
                      <a:r>
                        <a:rPr lang="en-CA" sz="2000" kern="1200">
                          <a:solidFill>
                            <a:srgbClr val="000000"/>
                          </a:solidFill>
                          <a:effectLst/>
                          <a:latin typeface="+mn-lt"/>
                          <a:ea typeface="+mn-ea"/>
                          <a:cs typeface="+mn-cs"/>
                        </a:rPr>
                        <a:t>20.33 </a:t>
                      </a: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1681622653"/>
                  </a:ext>
                </a:extLst>
              </a:tr>
              <a:tr h="550224">
                <a:tc>
                  <a:txBody>
                    <a:bodyPr/>
                    <a:lstStyle/>
                    <a:p>
                      <a:r>
                        <a:rPr lang="en-CA" sz="2000">
                          <a:solidFill>
                            <a:srgbClr val="000000"/>
                          </a:solidFill>
                          <a:effectLst/>
                        </a:rPr>
                        <a:t>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19.77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20.40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20.89 </a:t>
                      </a:r>
                    </a:p>
                  </a:txBody>
                  <a:tcPr marL="68580" marR="68580" marT="0" marB="0"/>
                </a:tc>
                <a:tc>
                  <a:txBody>
                    <a:bodyPr/>
                    <a:lstStyle/>
                    <a:p>
                      <a:r>
                        <a:rPr lang="en-CA" sz="2000" kern="1200">
                          <a:solidFill>
                            <a:srgbClr val="000000"/>
                          </a:solidFill>
                          <a:effectLst/>
                          <a:latin typeface="+mn-lt"/>
                          <a:ea typeface="+mn-ea"/>
                          <a:cs typeface="+mn-cs"/>
                        </a:rPr>
                        <a:t>21.39 </a:t>
                      </a:r>
                    </a:p>
                  </a:txBody>
                  <a:tcPr marL="68580" marR="68580" marT="0" marB="0"/>
                </a:tc>
                <a:tc>
                  <a:txBody>
                    <a:bodyPr/>
                    <a:lstStyle/>
                    <a:p>
                      <a:r>
                        <a:rPr lang="en-CA" sz="2000" kern="1200">
                          <a:solidFill>
                            <a:srgbClr val="000000"/>
                          </a:solidFill>
                          <a:effectLst/>
                          <a:latin typeface="+mn-lt"/>
                          <a:ea typeface="+mn-ea"/>
                          <a:cs typeface="+mn-cs"/>
                        </a:rPr>
                        <a:t>21.92 </a:t>
                      </a:r>
                    </a:p>
                  </a:txBody>
                  <a:tcPr marL="68580" marR="68580" marT="0" marB="0"/>
                </a:tc>
                <a:tc>
                  <a:txBody>
                    <a:bodyPr/>
                    <a:lstStyle/>
                    <a:p>
                      <a:r>
                        <a:rPr lang="en-CA" sz="2000" kern="1200">
                          <a:solidFill>
                            <a:srgbClr val="000000"/>
                          </a:solidFill>
                          <a:effectLst/>
                          <a:latin typeface="+mn-lt"/>
                          <a:ea typeface="+mn-ea"/>
                          <a:cs typeface="+mn-cs"/>
                        </a:rPr>
                        <a:t>22.44 </a:t>
                      </a:r>
                    </a:p>
                  </a:txBody>
                  <a:tcPr marL="68580" marR="68580" marT="0" marB="0"/>
                </a:tc>
                <a:tc>
                  <a:txBody>
                    <a:bodyPr/>
                    <a:lstStyle/>
                    <a:p>
                      <a:r>
                        <a:rPr lang="en-CA" sz="2000" kern="1200">
                          <a:solidFill>
                            <a:srgbClr val="000000"/>
                          </a:solidFill>
                          <a:effectLst/>
                          <a:latin typeface="+mn-lt"/>
                          <a:ea typeface="+mn-ea"/>
                          <a:cs typeface="+mn-cs"/>
                        </a:rPr>
                        <a:t>22.89 </a:t>
                      </a: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670639731"/>
                  </a:ext>
                </a:extLst>
              </a:tr>
              <a:tr h="550224">
                <a:tc>
                  <a:txBody>
                    <a:bodyPr/>
                    <a:lstStyle/>
                    <a:p>
                      <a:r>
                        <a:rPr lang="en-CA" sz="2000">
                          <a:solidFill>
                            <a:srgbClr val="000000"/>
                          </a:solidFill>
                          <a:effectLst/>
                        </a:rPr>
                        <a:t>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20.21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20.91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21.39 </a:t>
                      </a:r>
                    </a:p>
                  </a:txBody>
                  <a:tcPr marL="68580" marR="68580" marT="0" marB="0"/>
                </a:tc>
                <a:tc>
                  <a:txBody>
                    <a:bodyPr/>
                    <a:lstStyle/>
                    <a:p>
                      <a:r>
                        <a:rPr lang="en-CA" sz="2000" kern="1200">
                          <a:solidFill>
                            <a:srgbClr val="000000"/>
                          </a:solidFill>
                          <a:effectLst/>
                          <a:latin typeface="+mn-lt"/>
                          <a:ea typeface="+mn-ea"/>
                          <a:cs typeface="+mn-cs"/>
                        </a:rPr>
                        <a:t>21.94 </a:t>
                      </a:r>
                    </a:p>
                  </a:txBody>
                  <a:tcPr marL="68580" marR="68580" marT="0" marB="0"/>
                </a:tc>
                <a:tc>
                  <a:txBody>
                    <a:bodyPr/>
                    <a:lstStyle/>
                    <a:p>
                      <a:r>
                        <a:rPr lang="en-CA" sz="2000" kern="1200">
                          <a:solidFill>
                            <a:srgbClr val="000000"/>
                          </a:solidFill>
                          <a:effectLst/>
                          <a:latin typeface="+mn-lt"/>
                          <a:ea typeface="+mn-ea"/>
                          <a:cs typeface="+mn-cs"/>
                        </a:rPr>
                        <a:t>22.51 </a:t>
                      </a:r>
                    </a:p>
                  </a:txBody>
                  <a:tcPr marL="68580" marR="68580" marT="0" marB="0"/>
                </a:tc>
                <a:tc>
                  <a:txBody>
                    <a:bodyPr/>
                    <a:lstStyle/>
                    <a:p>
                      <a:r>
                        <a:rPr lang="en-CA" sz="2000" kern="1200">
                          <a:solidFill>
                            <a:srgbClr val="000000"/>
                          </a:solidFill>
                          <a:effectLst/>
                          <a:latin typeface="+mn-lt"/>
                          <a:ea typeface="+mn-ea"/>
                          <a:cs typeface="+mn-cs"/>
                        </a:rPr>
                        <a:t>23.00 </a:t>
                      </a:r>
                    </a:p>
                  </a:txBody>
                  <a:tcPr marL="68580" marR="68580" marT="0" marB="0"/>
                </a:tc>
                <a:tc>
                  <a:txBody>
                    <a:bodyPr/>
                    <a:lstStyle/>
                    <a:p>
                      <a:r>
                        <a:rPr lang="en-CA" sz="2000" kern="1200">
                          <a:solidFill>
                            <a:srgbClr val="000000"/>
                          </a:solidFill>
                          <a:effectLst/>
                          <a:latin typeface="+mn-lt"/>
                          <a:ea typeface="+mn-ea"/>
                          <a:cs typeface="+mn-cs"/>
                        </a:rPr>
                        <a:t>23.47 </a:t>
                      </a: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3659696984"/>
                  </a:ext>
                </a:extLst>
              </a:tr>
              <a:tr h="550224">
                <a:tc>
                  <a:txBody>
                    <a:bodyPr/>
                    <a:lstStyle/>
                    <a:p>
                      <a:r>
                        <a:rPr lang="en-CA" sz="2000">
                          <a:solidFill>
                            <a:srgbClr val="000000"/>
                          </a:solidFill>
                          <a:effectLst/>
                        </a:rPr>
                        <a:t>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20.78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21.52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22.01 </a:t>
                      </a:r>
                    </a:p>
                  </a:txBody>
                  <a:tcPr marL="68580" marR="68580" marT="0" marB="0"/>
                </a:tc>
                <a:tc>
                  <a:txBody>
                    <a:bodyPr/>
                    <a:lstStyle/>
                    <a:p>
                      <a:r>
                        <a:rPr lang="en-CA" sz="2000" kern="1200">
                          <a:solidFill>
                            <a:srgbClr val="000000"/>
                          </a:solidFill>
                          <a:effectLst/>
                          <a:latin typeface="+mn-lt"/>
                          <a:ea typeface="+mn-ea"/>
                          <a:cs typeface="+mn-cs"/>
                        </a:rPr>
                        <a:t>22.55 </a:t>
                      </a:r>
                    </a:p>
                  </a:txBody>
                  <a:tcPr marL="68580" marR="68580" marT="0" marB="0"/>
                </a:tc>
                <a:tc>
                  <a:txBody>
                    <a:bodyPr/>
                    <a:lstStyle/>
                    <a:p>
                      <a:r>
                        <a:rPr lang="en-CA" sz="2000" kern="1200">
                          <a:solidFill>
                            <a:srgbClr val="000000"/>
                          </a:solidFill>
                          <a:effectLst/>
                          <a:latin typeface="+mn-lt"/>
                          <a:ea typeface="+mn-ea"/>
                          <a:cs typeface="+mn-cs"/>
                        </a:rPr>
                        <a:t>23.13 </a:t>
                      </a:r>
                    </a:p>
                  </a:txBody>
                  <a:tcPr marL="68580" marR="68580" marT="0" marB="0"/>
                </a:tc>
                <a:tc>
                  <a:txBody>
                    <a:bodyPr/>
                    <a:lstStyle/>
                    <a:p>
                      <a:r>
                        <a:rPr lang="en-CA" sz="2000" kern="1200">
                          <a:solidFill>
                            <a:srgbClr val="000000"/>
                          </a:solidFill>
                          <a:effectLst/>
                          <a:latin typeface="+mn-lt"/>
                          <a:ea typeface="+mn-ea"/>
                          <a:cs typeface="+mn-cs"/>
                        </a:rPr>
                        <a:t>23.65 </a:t>
                      </a:r>
                    </a:p>
                  </a:txBody>
                  <a:tcPr marL="68580" marR="68580" marT="0" marB="0"/>
                </a:tc>
                <a:tc>
                  <a:txBody>
                    <a:bodyPr/>
                    <a:lstStyle/>
                    <a:p>
                      <a:r>
                        <a:rPr lang="en-CA" sz="2000" kern="1200">
                          <a:solidFill>
                            <a:srgbClr val="000000"/>
                          </a:solidFill>
                          <a:effectLst/>
                          <a:latin typeface="+mn-lt"/>
                          <a:ea typeface="+mn-ea"/>
                          <a:cs typeface="+mn-cs"/>
                        </a:rPr>
                        <a:t>24.13 </a:t>
                      </a: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2115209771"/>
                  </a:ext>
                </a:extLst>
              </a:tr>
              <a:tr h="550224">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21.35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22.07 </a:t>
                      </a:r>
                    </a:p>
                  </a:txBody>
                  <a:tcPr marL="68580" marR="68580" marT="0" marB="0">
                    <a:solidFill>
                      <a:srgbClr val="FFFF00"/>
                    </a:solidFill>
                  </a:tcPr>
                </a:tc>
                <a:tc>
                  <a:txBody>
                    <a:bodyPr/>
                    <a:lstStyle/>
                    <a:p>
                      <a:r>
                        <a:rPr lang="en-CA" sz="2000" kern="1200">
                          <a:solidFill>
                            <a:srgbClr val="000000"/>
                          </a:solidFill>
                          <a:effectLst/>
                          <a:latin typeface="+mn-lt"/>
                          <a:ea typeface="+mn-ea"/>
                          <a:cs typeface="+mn-cs"/>
                        </a:rPr>
                        <a:t>22.61 </a:t>
                      </a:r>
                    </a:p>
                  </a:txBody>
                  <a:tcPr marL="68580" marR="68580" marT="0" marB="0"/>
                </a:tc>
                <a:tc>
                  <a:txBody>
                    <a:bodyPr/>
                    <a:lstStyle/>
                    <a:p>
                      <a:r>
                        <a:rPr lang="en-CA" sz="2000" kern="1200">
                          <a:solidFill>
                            <a:srgbClr val="000000"/>
                          </a:solidFill>
                          <a:effectLst/>
                          <a:latin typeface="+mn-lt"/>
                          <a:ea typeface="+mn-ea"/>
                          <a:cs typeface="+mn-cs"/>
                        </a:rPr>
                        <a:t>23.21 </a:t>
                      </a:r>
                    </a:p>
                  </a:txBody>
                  <a:tcPr marL="68580" marR="68580" marT="0" marB="0"/>
                </a:tc>
                <a:tc>
                  <a:txBody>
                    <a:bodyPr/>
                    <a:lstStyle/>
                    <a:p>
                      <a:r>
                        <a:rPr lang="en-CA" sz="2000" kern="1200">
                          <a:solidFill>
                            <a:srgbClr val="000000"/>
                          </a:solidFill>
                          <a:effectLst/>
                          <a:latin typeface="+mn-lt"/>
                          <a:ea typeface="+mn-ea"/>
                          <a:cs typeface="+mn-cs"/>
                        </a:rPr>
                        <a:t>23.73 </a:t>
                      </a:r>
                    </a:p>
                  </a:txBody>
                  <a:tcPr marL="68580" marR="68580" marT="0" marB="0"/>
                </a:tc>
                <a:tc>
                  <a:txBody>
                    <a:bodyPr/>
                    <a:lstStyle/>
                    <a:p>
                      <a:r>
                        <a:rPr lang="en-CA" sz="2000" kern="1200">
                          <a:solidFill>
                            <a:srgbClr val="000000"/>
                          </a:solidFill>
                          <a:effectLst/>
                          <a:latin typeface="+mn-lt"/>
                          <a:ea typeface="+mn-ea"/>
                          <a:cs typeface="+mn-cs"/>
                        </a:rPr>
                        <a:t>24.28 </a:t>
                      </a:r>
                    </a:p>
                  </a:txBody>
                  <a:tcPr marL="68580" marR="68580" marT="0" marB="0"/>
                </a:tc>
                <a:tc>
                  <a:txBody>
                    <a:bodyPr/>
                    <a:lstStyle/>
                    <a:p>
                      <a:r>
                        <a:rPr lang="en-CA" sz="2000" kern="1200">
                          <a:solidFill>
                            <a:srgbClr val="000000"/>
                          </a:solidFill>
                          <a:effectLst/>
                          <a:latin typeface="+mn-lt"/>
                          <a:ea typeface="+mn-ea"/>
                          <a:cs typeface="+mn-cs"/>
                        </a:rPr>
                        <a:t>24.76</a:t>
                      </a:r>
                    </a:p>
                  </a:txBody>
                  <a:tcPr marL="68580" marR="68580" marT="0" marB="0"/>
                </a:tc>
                <a:tc>
                  <a:txBody>
                    <a:bodyPr/>
                    <a:lstStyle/>
                    <a:p>
                      <a:endParaRPr lang="en-CA" sz="2000" kern="1200">
                        <a:solidFill>
                          <a:srgbClr val="000000"/>
                        </a:solidFill>
                        <a:effectLst/>
                        <a:latin typeface="+mn-lt"/>
                        <a:ea typeface="+mn-ea"/>
                        <a:cs typeface="+mn-cs"/>
                      </a:endParaRPr>
                    </a:p>
                  </a:txBody>
                  <a:tcPr marL="68580" marR="68580" marT="0" marB="0"/>
                </a:tc>
                <a:tc>
                  <a:txBody>
                    <a:bodyPr/>
                    <a:lstStyle/>
                    <a:p>
                      <a:endParaRPr lang="en-CA" sz="2000" kern="1200" dirty="0">
                        <a:solidFill>
                          <a:srgbClr val="000000"/>
                        </a:solidFill>
                        <a:effectLst/>
                        <a:latin typeface="+mn-lt"/>
                        <a:ea typeface="+mn-ea"/>
                        <a:cs typeface="+mn-cs"/>
                      </a:endParaRPr>
                    </a:p>
                  </a:txBody>
                  <a:tcPr marL="68580" marR="68580" marT="0" marB="0"/>
                </a:tc>
                <a:extLst>
                  <a:ext uri="{0D108BD9-81ED-4DB2-BD59-A6C34878D82A}">
                    <a16:rowId xmlns:a16="http://schemas.microsoft.com/office/drawing/2014/main" val="1757014409"/>
                  </a:ext>
                </a:extLst>
              </a:tr>
            </a:tbl>
          </a:graphicData>
        </a:graphic>
      </p:graphicFrame>
      <p:graphicFrame>
        <p:nvGraphicFramePr>
          <p:cNvPr id="4" name="Table 3">
            <a:extLst>
              <a:ext uri="{FF2B5EF4-FFF2-40B4-BE49-F238E27FC236}">
                <a16:creationId xmlns:a16="http://schemas.microsoft.com/office/drawing/2014/main" id="{231B1CDA-8288-0D7E-3FC5-9C70F9320CED}"/>
              </a:ext>
            </a:extLst>
          </p:cNvPr>
          <p:cNvGraphicFramePr>
            <a:graphicFrameLocks noGrp="1"/>
          </p:cNvGraphicFramePr>
          <p:nvPr/>
        </p:nvGraphicFramePr>
        <p:xfrm>
          <a:off x="8884485" y="2510199"/>
          <a:ext cx="1741952" cy="2751120"/>
        </p:xfrm>
        <a:graphic>
          <a:graphicData uri="http://schemas.openxmlformats.org/drawingml/2006/table">
            <a:tbl>
              <a:tblPr firstRow="1" firstCol="1" bandRow="1">
                <a:tableStyleId>{2D5ABB26-0587-4C30-8999-92F81FD0307C}</a:tableStyleId>
              </a:tblPr>
              <a:tblGrid>
                <a:gridCol w="870976">
                  <a:extLst>
                    <a:ext uri="{9D8B030D-6E8A-4147-A177-3AD203B41FA5}">
                      <a16:colId xmlns:a16="http://schemas.microsoft.com/office/drawing/2014/main" val="2167343235"/>
                    </a:ext>
                  </a:extLst>
                </a:gridCol>
                <a:gridCol w="870976">
                  <a:extLst>
                    <a:ext uri="{9D8B030D-6E8A-4147-A177-3AD203B41FA5}">
                      <a16:colId xmlns:a16="http://schemas.microsoft.com/office/drawing/2014/main" val="1137485784"/>
                    </a:ext>
                  </a:extLst>
                </a:gridCol>
              </a:tblGrid>
              <a:tr h="550224">
                <a:tc>
                  <a:txBody>
                    <a:bodyPr/>
                    <a:lstStyle/>
                    <a:p>
                      <a:r>
                        <a:rPr lang="en-CA" sz="2000" kern="1200" dirty="0">
                          <a:solidFill>
                            <a:srgbClr val="000000"/>
                          </a:solidFill>
                          <a:effectLst/>
                          <a:latin typeface="+mn-lt"/>
                          <a:ea typeface="+mn-ea"/>
                          <a:cs typeface="+mn-cs"/>
                        </a:rPr>
                        <a:t>20.74</a:t>
                      </a:r>
                    </a:p>
                  </a:txBody>
                  <a:tcPr marL="68580" marR="68580" marT="0" marB="0"/>
                </a:tc>
                <a:tc>
                  <a:txBody>
                    <a:bodyPr/>
                    <a:lstStyle/>
                    <a:p>
                      <a:r>
                        <a:rPr lang="en-CA" sz="2000" kern="1200">
                          <a:solidFill>
                            <a:srgbClr val="000000"/>
                          </a:solidFill>
                          <a:effectLst/>
                          <a:latin typeface="+mn-lt"/>
                          <a:ea typeface="+mn-ea"/>
                          <a:cs typeface="+mn-cs"/>
                        </a:rPr>
                        <a:t>21.15</a:t>
                      </a:r>
                    </a:p>
                  </a:txBody>
                  <a:tcPr marL="68580" marR="68580" marT="0" marB="0"/>
                </a:tc>
                <a:extLst>
                  <a:ext uri="{0D108BD9-81ED-4DB2-BD59-A6C34878D82A}">
                    <a16:rowId xmlns:a16="http://schemas.microsoft.com/office/drawing/2014/main" val="1218041629"/>
                  </a:ext>
                </a:extLst>
              </a:tr>
              <a:tr h="550224">
                <a:tc>
                  <a:txBody>
                    <a:bodyPr/>
                    <a:lstStyle/>
                    <a:p>
                      <a:r>
                        <a:rPr lang="en-CA" sz="2000" kern="1200" dirty="0">
                          <a:solidFill>
                            <a:srgbClr val="000000"/>
                          </a:solidFill>
                          <a:effectLst/>
                          <a:latin typeface="+mn-lt"/>
                          <a:ea typeface="+mn-ea"/>
                          <a:cs typeface="+mn-cs"/>
                        </a:rPr>
                        <a:t>23.35</a:t>
                      </a:r>
                    </a:p>
                  </a:txBody>
                  <a:tcPr marL="68580" marR="68580" marT="0" marB="0"/>
                </a:tc>
                <a:tc>
                  <a:txBody>
                    <a:bodyPr/>
                    <a:lstStyle/>
                    <a:p>
                      <a:r>
                        <a:rPr lang="en-CA" sz="2000" kern="1200">
                          <a:solidFill>
                            <a:srgbClr val="000000"/>
                          </a:solidFill>
                          <a:effectLst/>
                          <a:latin typeface="+mn-lt"/>
                          <a:ea typeface="+mn-ea"/>
                          <a:cs typeface="+mn-cs"/>
                        </a:rPr>
                        <a:t>23.81</a:t>
                      </a:r>
                    </a:p>
                  </a:txBody>
                  <a:tcPr marL="68580" marR="68580" marT="0" marB="0"/>
                </a:tc>
                <a:extLst>
                  <a:ext uri="{0D108BD9-81ED-4DB2-BD59-A6C34878D82A}">
                    <a16:rowId xmlns:a16="http://schemas.microsoft.com/office/drawing/2014/main" val="580274071"/>
                  </a:ext>
                </a:extLst>
              </a:tr>
              <a:tr h="550224">
                <a:tc>
                  <a:txBody>
                    <a:bodyPr/>
                    <a:lstStyle/>
                    <a:p>
                      <a:r>
                        <a:rPr lang="en-CA" sz="2000" kern="1200">
                          <a:solidFill>
                            <a:srgbClr val="000000"/>
                          </a:solidFill>
                          <a:effectLst/>
                          <a:latin typeface="+mn-lt"/>
                          <a:ea typeface="+mn-ea"/>
                          <a:cs typeface="+mn-cs"/>
                        </a:rPr>
                        <a:t>29.94</a:t>
                      </a:r>
                    </a:p>
                  </a:txBody>
                  <a:tcPr marL="68580" marR="68580" marT="0" marB="0"/>
                </a:tc>
                <a:tc>
                  <a:txBody>
                    <a:bodyPr/>
                    <a:lstStyle/>
                    <a:p>
                      <a:r>
                        <a:rPr lang="en-CA" sz="2000" kern="1200">
                          <a:solidFill>
                            <a:srgbClr val="000000"/>
                          </a:solidFill>
                          <a:effectLst/>
                          <a:latin typeface="+mn-lt"/>
                          <a:ea typeface="+mn-ea"/>
                          <a:cs typeface="+mn-cs"/>
                        </a:rPr>
                        <a:t>24.42</a:t>
                      </a:r>
                    </a:p>
                  </a:txBody>
                  <a:tcPr marL="68580" marR="68580" marT="0" marB="0"/>
                </a:tc>
                <a:extLst>
                  <a:ext uri="{0D108BD9-81ED-4DB2-BD59-A6C34878D82A}">
                    <a16:rowId xmlns:a16="http://schemas.microsoft.com/office/drawing/2014/main" val="2032646129"/>
                  </a:ext>
                </a:extLst>
              </a:tr>
              <a:tr h="550224">
                <a:tc>
                  <a:txBody>
                    <a:bodyPr/>
                    <a:lstStyle/>
                    <a:p>
                      <a:r>
                        <a:rPr lang="en-CA" sz="2000" kern="1200">
                          <a:solidFill>
                            <a:srgbClr val="000000"/>
                          </a:solidFill>
                          <a:effectLst/>
                          <a:latin typeface="+mn-lt"/>
                          <a:ea typeface="+mn-ea"/>
                          <a:cs typeface="+mn-cs"/>
                        </a:rPr>
                        <a:t>24.61</a:t>
                      </a:r>
                    </a:p>
                  </a:txBody>
                  <a:tcPr marL="68580" marR="68580" marT="0" marB="0"/>
                </a:tc>
                <a:tc>
                  <a:txBody>
                    <a:bodyPr/>
                    <a:lstStyle/>
                    <a:p>
                      <a:r>
                        <a:rPr lang="en-CA" sz="2000" kern="1200">
                          <a:solidFill>
                            <a:srgbClr val="000000"/>
                          </a:solidFill>
                          <a:effectLst/>
                          <a:latin typeface="+mn-lt"/>
                          <a:ea typeface="+mn-ea"/>
                          <a:cs typeface="+mn-cs"/>
                        </a:rPr>
                        <a:t>25.10</a:t>
                      </a:r>
                    </a:p>
                  </a:txBody>
                  <a:tcPr marL="68580" marR="68580" marT="0" marB="0"/>
                </a:tc>
                <a:extLst>
                  <a:ext uri="{0D108BD9-81ED-4DB2-BD59-A6C34878D82A}">
                    <a16:rowId xmlns:a16="http://schemas.microsoft.com/office/drawing/2014/main" val="3624177258"/>
                  </a:ext>
                </a:extLst>
              </a:tr>
              <a:tr h="550224">
                <a:tc>
                  <a:txBody>
                    <a:bodyPr/>
                    <a:lstStyle/>
                    <a:p>
                      <a:r>
                        <a:rPr lang="en-CA" sz="2000" kern="1200">
                          <a:solidFill>
                            <a:srgbClr val="000000"/>
                          </a:solidFill>
                          <a:effectLst/>
                          <a:latin typeface="+mn-lt"/>
                          <a:ea typeface="+mn-ea"/>
                          <a:cs typeface="+mn-cs"/>
                        </a:rPr>
                        <a:t>25.26</a:t>
                      </a:r>
                    </a:p>
                  </a:txBody>
                  <a:tcPr marL="68580" marR="68580" marT="0" marB="0"/>
                </a:tc>
                <a:tc>
                  <a:txBody>
                    <a:bodyPr/>
                    <a:lstStyle/>
                    <a:p>
                      <a:r>
                        <a:rPr lang="en-CA" sz="2000" kern="1200" dirty="0">
                          <a:solidFill>
                            <a:srgbClr val="000000"/>
                          </a:solidFill>
                          <a:effectLst/>
                          <a:latin typeface="+mn-lt"/>
                          <a:ea typeface="+mn-ea"/>
                          <a:cs typeface="+mn-cs"/>
                        </a:rPr>
                        <a:t>25.76</a:t>
                      </a:r>
                    </a:p>
                  </a:txBody>
                  <a:tcPr marL="68580" marR="68580" marT="0" marB="0"/>
                </a:tc>
                <a:extLst>
                  <a:ext uri="{0D108BD9-81ED-4DB2-BD59-A6C34878D82A}">
                    <a16:rowId xmlns:a16="http://schemas.microsoft.com/office/drawing/2014/main" val="1188741195"/>
                  </a:ext>
                </a:extLst>
              </a:tr>
            </a:tbl>
          </a:graphicData>
        </a:graphic>
      </p:graphicFrame>
    </p:spTree>
    <p:extLst>
      <p:ext uri="{BB962C8B-B14F-4D97-AF65-F5344CB8AC3E}">
        <p14:creationId xmlns:p14="http://schemas.microsoft.com/office/powerpoint/2010/main" val="1829780889"/>
      </p:ext>
    </p:extLst>
  </p:cSld>
  <p:clrMapOvr>
    <a:masterClrMapping/>
  </p:clrMapOvr>
  <mc:AlternateContent xmlns:mc="http://schemas.openxmlformats.org/markup-compatibility/2006" xmlns:p14="http://schemas.microsoft.com/office/powerpoint/2010/main">
    <mc:Choice Requires="p14">
      <p:transition spd="slow" p14:dur="3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13E21-21B0-48DB-8CF1-35E43B33A4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pic>
        <p:nvPicPr>
          <p:cNvPr id="5" name="Picture 4" descr="Colourful carved figures of humans">
            <a:extLst>
              <a:ext uri="{FF2B5EF4-FFF2-40B4-BE49-F238E27FC236}">
                <a16:creationId xmlns:a16="http://schemas.microsoft.com/office/drawing/2014/main" id="{15EBE9E3-7F6C-0FED-848E-BF8DA5129AC2}"/>
              </a:ext>
            </a:extLst>
          </p:cNvPr>
          <p:cNvPicPr>
            <a:picLocks noChangeAspect="1"/>
          </p:cNvPicPr>
          <p:nvPr/>
        </p:nvPicPr>
        <p:blipFill rotWithShape="1">
          <a:blip r:embed="rId2">
            <a:alphaModFix amt="50000"/>
          </a:blip>
          <a:srcRect t="21051" r="-1" b="-1"/>
          <a:stretch/>
        </p:blipFill>
        <p:spPr>
          <a:xfrm>
            <a:off x="20" y="10"/>
            <a:ext cx="12191675" cy="6857990"/>
          </a:xfrm>
          <a:prstGeom prst="rect">
            <a:avLst/>
          </a:prstGeom>
        </p:spPr>
      </p:pic>
      <p:sp>
        <p:nvSpPr>
          <p:cNvPr id="2" name="Title 1">
            <a:extLst>
              <a:ext uri="{FF2B5EF4-FFF2-40B4-BE49-F238E27FC236}">
                <a16:creationId xmlns:a16="http://schemas.microsoft.com/office/drawing/2014/main" id="{D0C6342F-2242-B6EE-3CF7-CD0BEDC0BA67}"/>
              </a:ext>
            </a:extLst>
          </p:cNvPr>
          <p:cNvSpPr>
            <a:spLocks noGrp="1"/>
          </p:cNvSpPr>
          <p:nvPr>
            <p:ph type="ctrTitle"/>
          </p:nvPr>
        </p:nvSpPr>
        <p:spPr>
          <a:xfrm>
            <a:off x="4976636" y="992221"/>
            <a:ext cx="6247308" cy="4873558"/>
          </a:xfrm>
        </p:spPr>
        <p:txBody>
          <a:bodyPr anchor="ctr">
            <a:normAutofit/>
          </a:bodyPr>
          <a:lstStyle/>
          <a:p>
            <a:r>
              <a:rPr lang="en-US" sz="4800"/>
              <a:t>For all members</a:t>
            </a:r>
          </a:p>
        </p:txBody>
      </p:sp>
      <p:sp>
        <p:nvSpPr>
          <p:cNvPr id="3" name="Content Placeholder 2">
            <a:extLst>
              <a:ext uri="{FF2B5EF4-FFF2-40B4-BE49-F238E27FC236}">
                <a16:creationId xmlns:a16="http://schemas.microsoft.com/office/drawing/2014/main" id="{ADB5B049-9772-8FBA-824D-BD074AF7280C}"/>
              </a:ext>
            </a:extLst>
          </p:cNvPr>
          <p:cNvSpPr>
            <a:spLocks noGrp="1"/>
          </p:cNvSpPr>
          <p:nvPr>
            <p:ph type="subTitle" idx="1"/>
          </p:nvPr>
        </p:nvSpPr>
        <p:spPr>
          <a:xfrm>
            <a:off x="968056" y="996610"/>
            <a:ext cx="3363901" cy="4864780"/>
          </a:xfrm>
        </p:spPr>
        <p:txBody>
          <a:bodyPr anchor="ctr">
            <a:normAutofit/>
          </a:bodyPr>
          <a:lstStyle/>
          <a:p>
            <a:pPr marL="0" indent="0" algn="r">
              <a:buNone/>
            </a:pPr>
            <a:r>
              <a:rPr lang="en-US" sz="2000"/>
              <a:t>3.75% increase over 18 months</a:t>
            </a:r>
          </a:p>
          <a:p>
            <a:pPr marL="0" indent="0" algn="r">
              <a:buNone/>
            </a:pPr>
            <a:r>
              <a:rPr lang="en-US" sz="2000"/>
              <a:t>Broken down as follows: </a:t>
            </a:r>
          </a:p>
        </p:txBody>
      </p:sp>
      <p:cxnSp>
        <p:nvCxnSpPr>
          <p:cNvPr id="11" name="Straight Connector 10">
            <a:extLst>
              <a:ext uri="{FF2B5EF4-FFF2-40B4-BE49-F238E27FC236}">
                <a16:creationId xmlns:a16="http://schemas.microsoft.com/office/drawing/2014/main" id="{580B8A35-DEA7-4D43-9DF8-90B4681D0F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0241396"/>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863879-BF2C-8264-AB38-3357D60E75E0}"/>
              </a:ext>
            </a:extLst>
          </p:cNvPr>
          <p:cNvSpPr txBox="1"/>
          <p:nvPr/>
        </p:nvSpPr>
        <p:spPr>
          <a:xfrm>
            <a:off x="424048" y="392304"/>
            <a:ext cx="11343903" cy="1231106"/>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APPENDIX "A"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Hourly Increments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Effective as of August 31, 2024 for </a:t>
            </a: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Implementation on September 1, 2024 </a:t>
            </a: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graphicFrame>
        <p:nvGraphicFramePr>
          <p:cNvPr id="7" name="Table 6">
            <a:extLst>
              <a:ext uri="{FF2B5EF4-FFF2-40B4-BE49-F238E27FC236}">
                <a16:creationId xmlns:a16="http://schemas.microsoft.com/office/drawing/2014/main" id="{6E0DC479-CA73-6FB5-CB2C-8B3A24EF16B5}"/>
              </a:ext>
            </a:extLst>
          </p:cNvPr>
          <p:cNvGraphicFramePr>
            <a:graphicFrameLocks noGrp="1"/>
          </p:cNvGraphicFramePr>
          <p:nvPr/>
        </p:nvGraphicFramePr>
        <p:xfrm>
          <a:off x="1730325" y="1913205"/>
          <a:ext cx="8966446" cy="3295362"/>
        </p:xfrm>
        <a:graphic>
          <a:graphicData uri="http://schemas.openxmlformats.org/drawingml/2006/table">
            <a:tbl>
              <a:tblPr firstRow="1" firstCol="1" bandRow="1">
                <a:tableStyleId>{5940675A-B579-460E-94D1-54222C63F5DA}</a:tableStyleId>
              </a:tblPr>
              <a:tblGrid>
                <a:gridCol w="1150236">
                  <a:extLst>
                    <a:ext uri="{9D8B030D-6E8A-4147-A177-3AD203B41FA5}">
                      <a16:colId xmlns:a16="http://schemas.microsoft.com/office/drawing/2014/main" val="2323884539"/>
                    </a:ext>
                  </a:extLst>
                </a:gridCol>
                <a:gridCol w="922055">
                  <a:extLst>
                    <a:ext uri="{9D8B030D-6E8A-4147-A177-3AD203B41FA5}">
                      <a16:colId xmlns:a16="http://schemas.microsoft.com/office/drawing/2014/main" val="478226654"/>
                    </a:ext>
                  </a:extLst>
                </a:gridCol>
                <a:gridCol w="860862">
                  <a:extLst>
                    <a:ext uri="{9D8B030D-6E8A-4147-A177-3AD203B41FA5}">
                      <a16:colId xmlns:a16="http://schemas.microsoft.com/office/drawing/2014/main" val="5881018"/>
                    </a:ext>
                  </a:extLst>
                </a:gridCol>
                <a:gridCol w="861899">
                  <a:extLst>
                    <a:ext uri="{9D8B030D-6E8A-4147-A177-3AD203B41FA5}">
                      <a16:colId xmlns:a16="http://schemas.microsoft.com/office/drawing/2014/main" val="3108028909"/>
                    </a:ext>
                  </a:extLst>
                </a:gridCol>
                <a:gridCol w="861899">
                  <a:extLst>
                    <a:ext uri="{9D8B030D-6E8A-4147-A177-3AD203B41FA5}">
                      <a16:colId xmlns:a16="http://schemas.microsoft.com/office/drawing/2014/main" val="2146983757"/>
                    </a:ext>
                  </a:extLst>
                </a:gridCol>
                <a:gridCol w="861899">
                  <a:extLst>
                    <a:ext uri="{9D8B030D-6E8A-4147-A177-3AD203B41FA5}">
                      <a16:colId xmlns:a16="http://schemas.microsoft.com/office/drawing/2014/main" val="3409348907"/>
                    </a:ext>
                  </a:extLst>
                </a:gridCol>
                <a:gridCol w="861899">
                  <a:extLst>
                    <a:ext uri="{9D8B030D-6E8A-4147-A177-3AD203B41FA5}">
                      <a16:colId xmlns:a16="http://schemas.microsoft.com/office/drawing/2014/main" val="3173548490"/>
                    </a:ext>
                  </a:extLst>
                </a:gridCol>
                <a:gridCol w="861899">
                  <a:extLst>
                    <a:ext uri="{9D8B030D-6E8A-4147-A177-3AD203B41FA5}">
                      <a16:colId xmlns:a16="http://schemas.microsoft.com/office/drawing/2014/main" val="339136656"/>
                    </a:ext>
                  </a:extLst>
                </a:gridCol>
                <a:gridCol w="861899">
                  <a:extLst>
                    <a:ext uri="{9D8B030D-6E8A-4147-A177-3AD203B41FA5}">
                      <a16:colId xmlns:a16="http://schemas.microsoft.com/office/drawing/2014/main" val="3521320432"/>
                    </a:ext>
                  </a:extLst>
                </a:gridCol>
                <a:gridCol w="861899">
                  <a:extLst>
                    <a:ext uri="{9D8B030D-6E8A-4147-A177-3AD203B41FA5}">
                      <a16:colId xmlns:a16="http://schemas.microsoft.com/office/drawing/2014/main" val="3644099465"/>
                    </a:ext>
                  </a:extLst>
                </a:gridCol>
              </a:tblGrid>
              <a:tr h="549227">
                <a:tc>
                  <a:txBody>
                    <a:bodyPr/>
                    <a:lstStyle/>
                    <a:p>
                      <a:r>
                        <a:rPr lang="en-CA" sz="2000">
                          <a:solidFill>
                            <a:srgbClr val="000000"/>
                          </a:solidFill>
                          <a:effectLst/>
                        </a:rPr>
                        <a:t>Category</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r>
                        <a:rPr lang="en-CA" sz="2000">
                          <a:solidFill>
                            <a:srgbClr val="000000"/>
                          </a:solidFill>
                          <a:effectLst/>
                        </a:rPr>
                        <a:t>2</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r>
                        <a:rPr lang="en-CA" sz="2000">
                          <a:solidFill>
                            <a:srgbClr val="000000"/>
                          </a:solidFill>
                          <a:effectLst/>
                        </a:rPr>
                        <a:t>3</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5</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8</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9</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5195051"/>
                  </a:ext>
                </a:extLst>
              </a:tr>
              <a:tr h="549227">
                <a:tc>
                  <a:txBody>
                    <a:bodyPr/>
                    <a:lstStyle/>
                    <a:p>
                      <a:r>
                        <a:rPr lang="en-CA" sz="2000">
                          <a:solidFill>
                            <a:srgbClr val="000000"/>
                          </a:solidFill>
                          <a:effectLst/>
                        </a:rPr>
                        <a:t>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17.59 </a:t>
                      </a:r>
                    </a:p>
                  </a:txBody>
                  <a:tcPr marL="68580" marR="68580" marT="0" marB="0">
                    <a:solidFill>
                      <a:schemeClr val="bg1"/>
                    </a:solidFill>
                  </a:tcPr>
                </a:tc>
                <a:tc>
                  <a:txBody>
                    <a:bodyPr/>
                    <a:lstStyle/>
                    <a:p>
                      <a:r>
                        <a:rPr lang="en-CA" sz="2000" kern="1200">
                          <a:solidFill>
                            <a:srgbClr val="000000"/>
                          </a:solidFill>
                          <a:effectLst/>
                          <a:latin typeface="+mn-lt"/>
                          <a:ea typeface="+mn-ea"/>
                          <a:cs typeface="+mn-cs"/>
                        </a:rPr>
                        <a:t>18.05 </a:t>
                      </a:r>
                    </a:p>
                  </a:txBody>
                  <a:tcPr marL="68580" marR="68580" marT="0" marB="0">
                    <a:solidFill>
                      <a:schemeClr val="bg1"/>
                    </a:solidFill>
                  </a:tcPr>
                </a:tc>
                <a:tc>
                  <a:txBody>
                    <a:bodyPr/>
                    <a:lstStyle/>
                    <a:p>
                      <a:r>
                        <a:rPr lang="en-CA" sz="2000" kern="1200">
                          <a:solidFill>
                            <a:srgbClr val="000000"/>
                          </a:solidFill>
                          <a:effectLst/>
                          <a:latin typeface="+mn-lt"/>
                          <a:ea typeface="+mn-ea"/>
                          <a:cs typeface="+mn-cs"/>
                        </a:rPr>
                        <a:t>18.49 </a:t>
                      </a:r>
                    </a:p>
                  </a:txBody>
                  <a:tcPr marL="68580" marR="68580" marT="0" marB="0"/>
                </a:tc>
                <a:tc>
                  <a:txBody>
                    <a:bodyPr/>
                    <a:lstStyle/>
                    <a:p>
                      <a:r>
                        <a:rPr lang="en-CA" sz="2000" kern="1200">
                          <a:solidFill>
                            <a:srgbClr val="000000"/>
                          </a:solidFill>
                          <a:effectLst/>
                          <a:latin typeface="+mn-lt"/>
                          <a:ea typeface="+mn-ea"/>
                          <a:cs typeface="+mn-cs"/>
                        </a:rPr>
                        <a:t>18.95 </a:t>
                      </a:r>
                    </a:p>
                  </a:txBody>
                  <a:tcPr marL="68580" marR="68580" marT="0" marB="0"/>
                </a:tc>
                <a:tc>
                  <a:txBody>
                    <a:bodyPr/>
                    <a:lstStyle/>
                    <a:p>
                      <a:r>
                        <a:rPr lang="en-CA" sz="2000" kern="1200">
                          <a:solidFill>
                            <a:srgbClr val="000000"/>
                          </a:solidFill>
                          <a:effectLst/>
                          <a:latin typeface="+mn-lt"/>
                          <a:ea typeface="+mn-ea"/>
                          <a:cs typeface="+mn-cs"/>
                        </a:rPr>
                        <a:t>19.44 </a:t>
                      </a:r>
                    </a:p>
                  </a:txBody>
                  <a:tcPr marL="68580" marR="68580" marT="0" marB="0"/>
                </a:tc>
                <a:tc>
                  <a:txBody>
                    <a:bodyPr/>
                    <a:lstStyle/>
                    <a:p>
                      <a:r>
                        <a:rPr lang="en-CA" sz="2000" kern="1200">
                          <a:solidFill>
                            <a:srgbClr val="000000"/>
                          </a:solidFill>
                          <a:effectLst/>
                          <a:latin typeface="+mn-lt"/>
                          <a:ea typeface="+mn-ea"/>
                          <a:cs typeface="+mn-cs"/>
                        </a:rPr>
                        <a:t>19.92 </a:t>
                      </a:r>
                    </a:p>
                  </a:txBody>
                  <a:tcPr marL="68580" marR="68580" marT="0" marB="0"/>
                </a:tc>
                <a:tc>
                  <a:txBody>
                    <a:bodyPr/>
                    <a:lstStyle/>
                    <a:p>
                      <a:r>
                        <a:rPr lang="en-CA" sz="2000" kern="1200">
                          <a:solidFill>
                            <a:srgbClr val="000000"/>
                          </a:solidFill>
                          <a:effectLst/>
                          <a:latin typeface="+mn-lt"/>
                          <a:ea typeface="+mn-ea"/>
                          <a:cs typeface="+mn-cs"/>
                        </a:rPr>
                        <a:t>20.33 </a:t>
                      </a:r>
                    </a:p>
                  </a:txBody>
                  <a:tcPr marL="68580" marR="68580" marT="0" marB="0"/>
                </a:tc>
                <a:tc>
                  <a:txBody>
                    <a:bodyPr/>
                    <a:lstStyle/>
                    <a:p>
                      <a:r>
                        <a:rPr lang="en-CA" sz="2000" kern="1200">
                          <a:solidFill>
                            <a:srgbClr val="000000"/>
                          </a:solidFill>
                          <a:effectLst/>
                          <a:latin typeface="+mn-lt"/>
                          <a:ea typeface="+mn-ea"/>
                          <a:cs typeface="+mn-cs"/>
                        </a:rPr>
                        <a:t>20.74</a:t>
                      </a:r>
                    </a:p>
                  </a:txBody>
                  <a:tcPr marL="68580" marR="68580" marT="0" marB="0"/>
                </a:tc>
                <a:tc>
                  <a:txBody>
                    <a:bodyPr/>
                    <a:lstStyle/>
                    <a:p>
                      <a:r>
                        <a:rPr lang="en-CA" sz="2000" kern="1200">
                          <a:solidFill>
                            <a:srgbClr val="000000"/>
                          </a:solidFill>
                          <a:effectLst/>
                          <a:latin typeface="+mn-lt"/>
                          <a:ea typeface="+mn-ea"/>
                          <a:cs typeface="+mn-cs"/>
                        </a:rPr>
                        <a:t>21.15</a:t>
                      </a:r>
                    </a:p>
                  </a:txBody>
                  <a:tcPr marL="68580" marR="68580" marT="0" marB="0"/>
                </a:tc>
                <a:extLst>
                  <a:ext uri="{0D108BD9-81ED-4DB2-BD59-A6C34878D82A}">
                    <a16:rowId xmlns:a16="http://schemas.microsoft.com/office/drawing/2014/main" val="1681622653"/>
                  </a:ext>
                </a:extLst>
              </a:tr>
              <a:tr h="549227">
                <a:tc>
                  <a:txBody>
                    <a:bodyPr/>
                    <a:lstStyle/>
                    <a:p>
                      <a:r>
                        <a:rPr lang="en-CA" sz="2000">
                          <a:solidFill>
                            <a:srgbClr val="000000"/>
                          </a:solidFill>
                          <a:effectLst/>
                        </a:rPr>
                        <a:t>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19.77 </a:t>
                      </a:r>
                    </a:p>
                  </a:txBody>
                  <a:tcPr marL="68580" marR="68580" marT="0" marB="0">
                    <a:solidFill>
                      <a:schemeClr val="bg1"/>
                    </a:solidFill>
                  </a:tcPr>
                </a:tc>
                <a:tc>
                  <a:txBody>
                    <a:bodyPr/>
                    <a:lstStyle/>
                    <a:p>
                      <a:r>
                        <a:rPr lang="en-CA" sz="2000" kern="1200">
                          <a:solidFill>
                            <a:srgbClr val="000000"/>
                          </a:solidFill>
                          <a:effectLst/>
                          <a:latin typeface="+mn-lt"/>
                          <a:ea typeface="+mn-ea"/>
                          <a:cs typeface="+mn-cs"/>
                        </a:rPr>
                        <a:t>20.40 </a:t>
                      </a:r>
                    </a:p>
                  </a:txBody>
                  <a:tcPr marL="68580" marR="68580" marT="0" marB="0">
                    <a:solidFill>
                      <a:schemeClr val="bg1"/>
                    </a:solidFill>
                  </a:tcPr>
                </a:tc>
                <a:tc>
                  <a:txBody>
                    <a:bodyPr/>
                    <a:lstStyle/>
                    <a:p>
                      <a:r>
                        <a:rPr lang="en-CA" sz="2000" kern="1200">
                          <a:solidFill>
                            <a:srgbClr val="000000"/>
                          </a:solidFill>
                          <a:effectLst/>
                          <a:latin typeface="+mn-lt"/>
                          <a:ea typeface="+mn-ea"/>
                          <a:cs typeface="+mn-cs"/>
                        </a:rPr>
                        <a:t>20.89 </a:t>
                      </a:r>
                    </a:p>
                  </a:txBody>
                  <a:tcPr marL="68580" marR="68580" marT="0" marB="0"/>
                </a:tc>
                <a:tc>
                  <a:txBody>
                    <a:bodyPr/>
                    <a:lstStyle/>
                    <a:p>
                      <a:r>
                        <a:rPr lang="en-CA" sz="2000" kern="1200">
                          <a:solidFill>
                            <a:srgbClr val="000000"/>
                          </a:solidFill>
                          <a:effectLst/>
                          <a:latin typeface="+mn-lt"/>
                          <a:ea typeface="+mn-ea"/>
                          <a:cs typeface="+mn-cs"/>
                        </a:rPr>
                        <a:t>21.39 </a:t>
                      </a:r>
                    </a:p>
                  </a:txBody>
                  <a:tcPr marL="68580" marR="68580" marT="0" marB="0"/>
                </a:tc>
                <a:tc>
                  <a:txBody>
                    <a:bodyPr/>
                    <a:lstStyle/>
                    <a:p>
                      <a:r>
                        <a:rPr lang="en-CA" sz="2000" kern="1200">
                          <a:solidFill>
                            <a:srgbClr val="000000"/>
                          </a:solidFill>
                          <a:effectLst/>
                          <a:latin typeface="+mn-lt"/>
                          <a:ea typeface="+mn-ea"/>
                          <a:cs typeface="+mn-cs"/>
                        </a:rPr>
                        <a:t>21.92 </a:t>
                      </a:r>
                    </a:p>
                  </a:txBody>
                  <a:tcPr marL="68580" marR="68580" marT="0" marB="0"/>
                </a:tc>
                <a:tc>
                  <a:txBody>
                    <a:bodyPr/>
                    <a:lstStyle/>
                    <a:p>
                      <a:r>
                        <a:rPr lang="en-CA" sz="2000" kern="1200">
                          <a:solidFill>
                            <a:srgbClr val="000000"/>
                          </a:solidFill>
                          <a:effectLst/>
                          <a:latin typeface="+mn-lt"/>
                          <a:ea typeface="+mn-ea"/>
                          <a:cs typeface="+mn-cs"/>
                        </a:rPr>
                        <a:t>22.44 </a:t>
                      </a:r>
                    </a:p>
                  </a:txBody>
                  <a:tcPr marL="68580" marR="68580" marT="0" marB="0"/>
                </a:tc>
                <a:tc>
                  <a:txBody>
                    <a:bodyPr/>
                    <a:lstStyle/>
                    <a:p>
                      <a:r>
                        <a:rPr lang="en-CA" sz="2000" kern="1200">
                          <a:solidFill>
                            <a:srgbClr val="000000"/>
                          </a:solidFill>
                          <a:effectLst/>
                          <a:latin typeface="+mn-lt"/>
                          <a:ea typeface="+mn-ea"/>
                          <a:cs typeface="+mn-cs"/>
                        </a:rPr>
                        <a:t>22.89 </a:t>
                      </a:r>
                    </a:p>
                  </a:txBody>
                  <a:tcPr marL="68580" marR="68580" marT="0" marB="0"/>
                </a:tc>
                <a:tc>
                  <a:txBody>
                    <a:bodyPr/>
                    <a:lstStyle/>
                    <a:p>
                      <a:r>
                        <a:rPr lang="en-CA" sz="2000" kern="1200">
                          <a:solidFill>
                            <a:srgbClr val="000000"/>
                          </a:solidFill>
                          <a:effectLst/>
                          <a:latin typeface="+mn-lt"/>
                          <a:ea typeface="+mn-ea"/>
                          <a:cs typeface="+mn-cs"/>
                        </a:rPr>
                        <a:t>23.35</a:t>
                      </a:r>
                    </a:p>
                  </a:txBody>
                  <a:tcPr marL="68580" marR="68580" marT="0" marB="0"/>
                </a:tc>
                <a:tc>
                  <a:txBody>
                    <a:bodyPr/>
                    <a:lstStyle/>
                    <a:p>
                      <a:r>
                        <a:rPr lang="en-CA" sz="2000" kern="1200">
                          <a:solidFill>
                            <a:srgbClr val="000000"/>
                          </a:solidFill>
                          <a:effectLst/>
                          <a:latin typeface="+mn-lt"/>
                          <a:ea typeface="+mn-ea"/>
                          <a:cs typeface="+mn-cs"/>
                        </a:rPr>
                        <a:t>23.81</a:t>
                      </a:r>
                    </a:p>
                  </a:txBody>
                  <a:tcPr marL="68580" marR="68580" marT="0" marB="0"/>
                </a:tc>
                <a:extLst>
                  <a:ext uri="{0D108BD9-81ED-4DB2-BD59-A6C34878D82A}">
                    <a16:rowId xmlns:a16="http://schemas.microsoft.com/office/drawing/2014/main" val="670639731"/>
                  </a:ext>
                </a:extLst>
              </a:tr>
              <a:tr h="549227">
                <a:tc>
                  <a:txBody>
                    <a:bodyPr/>
                    <a:lstStyle/>
                    <a:p>
                      <a:r>
                        <a:rPr lang="en-CA" sz="2000">
                          <a:solidFill>
                            <a:srgbClr val="000000"/>
                          </a:solidFill>
                          <a:effectLst/>
                        </a:rPr>
                        <a:t>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20.21 </a:t>
                      </a:r>
                    </a:p>
                  </a:txBody>
                  <a:tcPr marL="68580" marR="68580" marT="0" marB="0">
                    <a:solidFill>
                      <a:schemeClr val="bg1"/>
                    </a:solidFill>
                  </a:tcPr>
                </a:tc>
                <a:tc>
                  <a:txBody>
                    <a:bodyPr/>
                    <a:lstStyle/>
                    <a:p>
                      <a:r>
                        <a:rPr lang="en-CA" sz="2000" kern="1200">
                          <a:solidFill>
                            <a:srgbClr val="000000"/>
                          </a:solidFill>
                          <a:effectLst/>
                          <a:latin typeface="+mn-lt"/>
                          <a:ea typeface="+mn-ea"/>
                          <a:cs typeface="+mn-cs"/>
                        </a:rPr>
                        <a:t>20.91 </a:t>
                      </a:r>
                    </a:p>
                  </a:txBody>
                  <a:tcPr marL="68580" marR="68580" marT="0" marB="0">
                    <a:solidFill>
                      <a:schemeClr val="bg1"/>
                    </a:solidFill>
                  </a:tcPr>
                </a:tc>
                <a:tc>
                  <a:txBody>
                    <a:bodyPr/>
                    <a:lstStyle/>
                    <a:p>
                      <a:r>
                        <a:rPr lang="en-CA" sz="2000" kern="1200">
                          <a:solidFill>
                            <a:srgbClr val="000000"/>
                          </a:solidFill>
                          <a:effectLst/>
                          <a:latin typeface="+mn-lt"/>
                          <a:ea typeface="+mn-ea"/>
                          <a:cs typeface="+mn-cs"/>
                        </a:rPr>
                        <a:t>21.39 </a:t>
                      </a:r>
                    </a:p>
                  </a:txBody>
                  <a:tcPr marL="68580" marR="68580" marT="0" marB="0"/>
                </a:tc>
                <a:tc>
                  <a:txBody>
                    <a:bodyPr/>
                    <a:lstStyle/>
                    <a:p>
                      <a:r>
                        <a:rPr lang="en-CA" sz="2000" kern="1200">
                          <a:solidFill>
                            <a:srgbClr val="000000"/>
                          </a:solidFill>
                          <a:effectLst/>
                          <a:latin typeface="+mn-lt"/>
                          <a:ea typeface="+mn-ea"/>
                          <a:cs typeface="+mn-cs"/>
                        </a:rPr>
                        <a:t>21.94 </a:t>
                      </a:r>
                    </a:p>
                  </a:txBody>
                  <a:tcPr marL="68580" marR="68580" marT="0" marB="0"/>
                </a:tc>
                <a:tc>
                  <a:txBody>
                    <a:bodyPr/>
                    <a:lstStyle/>
                    <a:p>
                      <a:r>
                        <a:rPr lang="en-CA" sz="2000" kern="1200">
                          <a:solidFill>
                            <a:srgbClr val="000000"/>
                          </a:solidFill>
                          <a:effectLst/>
                          <a:latin typeface="+mn-lt"/>
                          <a:ea typeface="+mn-ea"/>
                          <a:cs typeface="+mn-cs"/>
                        </a:rPr>
                        <a:t>22.51 </a:t>
                      </a:r>
                    </a:p>
                  </a:txBody>
                  <a:tcPr marL="68580" marR="68580" marT="0" marB="0"/>
                </a:tc>
                <a:tc>
                  <a:txBody>
                    <a:bodyPr/>
                    <a:lstStyle/>
                    <a:p>
                      <a:r>
                        <a:rPr lang="en-CA" sz="2000" kern="1200">
                          <a:solidFill>
                            <a:srgbClr val="000000"/>
                          </a:solidFill>
                          <a:effectLst/>
                          <a:latin typeface="+mn-lt"/>
                          <a:ea typeface="+mn-ea"/>
                          <a:cs typeface="+mn-cs"/>
                        </a:rPr>
                        <a:t>23.00 </a:t>
                      </a:r>
                    </a:p>
                  </a:txBody>
                  <a:tcPr marL="68580" marR="68580" marT="0" marB="0"/>
                </a:tc>
                <a:tc>
                  <a:txBody>
                    <a:bodyPr/>
                    <a:lstStyle/>
                    <a:p>
                      <a:r>
                        <a:rPr lang="en-CA" sz="2000" kern="1200">
                          <a:solidFill>
                            <a:srgbClr val="000000"/>
                          </a:solidFill>
                          <a:effectLst/>
                          <a:latin typeface="+mn-lt"/>
                          <a:ea typeface="+mn-ea"/>
                          <a:cs typeface="+mn-cs"/>
                        </a:rPr>
                        <a:t>23.47 </a:t>
                      </a:r>
                    </a:p>
                  </a:txBody>
                  <a:tcPr marL="68580" marR="68580" marT="0" marB="0"/>
                </a:tc>
                <a:tc>
                  <a:txBody>
                    <a:bodyPr/>
                    <a:lstStyle/>
                    <a:p>
                      <a:r>
                        <a:rPr lang="en-CA" sz="2000" kern="1200">
                          <a:solidFill>
                            <a:srgbClr val="000000"/>
                          </a:solidFill>
                          <a:effectLst/>
                          <a:latin typeface="+mn-lt"/>
                          <a:ea typeface="+mn-ea"/>
                          <a:cs typeface="+mn-cs"/>
                        </a:rPr>
                        <a:t>29.94</a:t>
                      </a:r>
                    </a:p>
                  </a:txBody>
                  <a:tcPr marL="68580" marR="68580" marT="0" marB="0"/>
                </a:tc>
                <a:tc>
                  <a:txBody>
                    <a:bodyPr/>
                    <a:lstStyle/>
                    <a:p>
                      <a:r>
                        <a:rPr lang="en-CA" sz="2000" kern="1200">
                          <a:solidFill>
                            <a:srgbClr val="000000"/>
                          </a:solidFill>
                          <a:effectLst/>
                          <a:latin typeface="+mn-lt"/>
                          <a:ea typeface="+mn-ea"/>
                          <a:cs typeface="+mn-cs"/>
                        </a:rPr>
                        <a:t>24.42</a:t>
                      </a:r>
                    </a:p>
                  </a:txBody>
                  <a:tcPr marL="68580" marR="68580" marT="0" marB="0"/>
                </a:tc>
                <a:extLst>
                  <a:ext uri="{0D108BD9-81ED-4DB2-BD59-A6C34878D82A}">
                    <a16:rowId xmlns:a16="http://schemas.microsoft.com/office/drawing/2014/main" val="3659696984"/>
                  </a:ext>
                </a:extLst>
              </a:tr>
              <a:tr h="549227">
                <a:tc>
                  <a:txBody>
                    <a:bodyPr/>
                    <a:lstStyle/>
                    <a:p>
                      <a:r>
                        <a:rPr lang="en-CA" sz="2000">
                          <a:solidFill>
                            <a:srgbClr val="000000"/>
                          </a:solidFill>
                          <a:effectLst/>
                        </a:rPr>
                        <a:t>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20.78 </a:t>
                      </a:r>
                    </a:p>
                  </a:txBody>
                  <a:tcPr marL="68580" marR="68580" marT="0" marB="0">
                    <a:solidFill>
                      <a:schemeClr val="bg1"/>
                    </a:solidFill>
                  </a:tcPr>
                </a:tc>
                <a:tc>
                  <a:txBody>
                    <a:bodyPr/>
                    <a:lstStyle/>
                    <a:p>
                      <a:r>
                        <a:rPr lang="en-CA" sz="2000" kern="1200">
                          <a:solidFill>
                            <a:srgbClr val="000000"/>
                          </a:solidFill>
                          <a:effectLst/>
                          <a:latin typeface="+mn-lt"/>
                          <a:ea typeface="+mn-ea"/>
                          <a:cs typeface="+mn-cs"/>
                        </a:rPr>
                        <a:t>21.52 </a:t>
                      </a:r>
                    </a:p>
                  </a:txBody>
                  <a:tcPr marL="68580" marR="68580" marT="0" marB="0">
                    <a:solidFill>
                      <a:schemeClr val="bg1"/>
                    </a:solidFill>
                  </a:tcPr>
                </a:tc>
                <a:tc>
                  <a:txBody>
                    <a:bodyPr/>
                    <a:lstStyle/>
                    <a:p>
                      <a:r>
                        <a:rPr lang="en-CA" sz="2000" kern="1200">
                          <a:solidFill>
                            <a:srgbClr val="000000"/>
                          </a:solidFill>
                          <a:effectLst/>
                          <a:latin typeface="+mn-lt"/>
                          <a:ea typeface="+mn-ea"/>
                          <a:cs typeface="+mn-cs"/>
                        </a:rPr>
                        <a:t>22.01 </a:t>
                      </a:r>
                    </a:p>
                  </a:txBody>
                  <a:tcPr marL="68580" marR="68580" marT="0" marB="0"/>
                </a:tc>
                <a:tc>
                  <a:txBody>
                    <a:bodyPr/>
                    <a:lstStyle/>
                    <a:p>
                      <a:r>
                        <a:rPr lang="en-CA" sz="2000" kern="1200">
                          <a:solidFill>
                            <a:srgbClr val="000000"/>
                          </a:solidFill>
                          <a:effectLst/>
                          <a:latin typeface="+mn-lt"/>
                          <a:ea typeface="+mn-ea"/>
                          <a:cs typeface="+mn-cs"/>
                        </a:rPr>
                        <a:t>22.55 </a:t>
                      </a:r>
                    </a:p>
                  </a:txBody>
                  <a:tcPr marL="68580" marR="68580" marT="0" marB="0"/>
                </a:tc>
                <a:tc>
                  <a:txBody>
                    <a:bodyPr/>
                    <a:lstStyle/>
                    <a:p>
                      <a:r>
                        <a:rPr lang="en-CA" sz="2000" kern="1200">
                          <a:solidFill>
                            <a:srgbClr val="000000"/>
                          </a:solidFill>
                          <a:effectLst/>
                          <a:latin typeface="+mn-lt"/>
                          <a:ea typeface="+mn-ea"/>
                          <a:cs typeface="+mn-cs"/>
                        </a:rPr>
                        <a:t>23.13 </a:t>
                      </a:r>
                    </a:p>
                  </a:txBody>
                  <a:tcPr marL="68580" marR="68580" marT="0" marB="0"/>
                </a:tc>
                <a:tc>
                  <a:txBody>
                    <a:bodyPr/>
                    <a:lstStyle/>
                    <a:p>
                      <a:r>
                        <a:rPr lang="en-CA" sz="2000" kern="1200">
                          <a:solidFill>
                            <a:srgbClr val="000000"/>
                          </a:solidFill>
                          <a:effectLst/>
                          <a:latin typeface="+mn-lt"/>
                          <a:ea typeface="+mn-ea"/>
                          <a:cs typeface="+mn-cs"/>
                        </a:rPr>
                        <a:t>23.65 </a:t>
                      </a:r>
                    </a:p>
                  </a:txBody>
                  <a:tcPr marL="68580" marR="68580" marT="0" marB="0"/>
                </a:tc>
                <a:tc>
                  <a:txBody>
                    <a:bodyPr/>
                    <a:lstStyle/>
                    <a:p>
                      <a:r>
                        <a:rPr lang="en-CA" sz="2000" kern="1200">
                          <a:solidFill>
                            <a:srgbClr val="000000"/>
                          </a:solidFill>
                          <a:effectLst/>
                          <a:latin typeface="+mn-lt"/>
                          <a:ea typeface="+mn-ea"/>
                          <a:cs typeface="+mn-cs"/>
                        </a:rPr>
                        <a:t>24.13 </a:t>
                      </a:r>
                    </a:p>
                  </a:txBody>
                  <a:tcPr marL="68580" marR="68580" marT="0" marB="0"/>
                </a:tc>
                <a:tc>
                  <a:txBody>
                    <a:bodyPr/>
                    <a:lstStyle/>
                    <a:p>
                      <a:r>
                        <a:rPr lang="en-CA" sz="2000" kern="1200">
                          <a:solidFill>
                            <a:srgbClr val="000000"/>
                          </a:solidFill>
                          <a:effectLst/>
                          <a:latin typeface="+mn-lt"/>
                          <a:ea typeface="+mn-ea"/>
                          <a:cs typeface="+mn-cs"/>
                        </a:rPr>
                        <a:t>24.61</a:t>
                      </a:r>
                    </a:p>
                  </a:txBody>
                  <a:tcPr marL="68580" marR="68580" marT="0" marB="0"/>
                </a:tc>
                <a:tc>
                  <a:txBody>
                    <a:bodyPr/>
                    <a:lstStyle/>
                    <a:p>
                      <a:r>
                        <a:rPr lang="en-CA" sz="2000" kern="1200">
                          <a:solidFill>
                            <a:srgbClr val="000000"/>
                          </a:solidFill>
                          <a:effectLst/>
                          <a:latin typeface="+mn-lt"/>
                          <a:ea typeface="+mn-ea"/>
                          <a:cs typeface="+mn-cs"/>
                        </a:rPr>
                        <a:t>25.10</a:t>
                      </a:r>
                    </a:p>
                  </a:txBody>
                  <a:tcPr marL="68580" marR="68580" marT="0" marB="0"/>
                </a:tc>
                <a:extLst>
                  <a:ext uri="{0D108BD9-81ED-4DB2-BD59-A6C34878D82A}">
                    <a16:rowId xmlns:a16="http://schemas.microsoft.com/office/drawing/2014/main" val="2115209771"/>
                  </a:ext>
                </a:extLst>
              </a:tr>
              <a:tr h="549227">
                <a:tc>
                  <a:txBody>
                    <a:bodyPr/>
                    <a:lstStyle/>
                    <a:p>
                      <a:r>
                        <a:rPr lang="en-CA" sz="2000" dirty="0">
                          <a:solidFill>
                            <a:srgbClr val="000000"/>
                          </a:solidFill>
                          <a:effectLst/>
                        </a:rPr>
                        <a:t>6</a:t>
                      </a:r>
                      <a:endParaRPr lang="en-C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21.35 </a:t>
                      </a:r>
                    </a:p>
                  </a:txBody>
                  <a:tcPr marL="68580" marR="68580" marT="0" marB="0">
                    <a:solidFill>
                      <a:schemeClr val="bg1"/>
                    </a:solidFill>
                  </a:tcPr>
                </a:tc>
                <a:tc>
                  <a:txBody>
                    <a:bodyPr/>
                    <a:lstStyle/>
                    <a:p>
                      <a:r>
                        <a:rPr lang="en-CA" sz="2000" kern="1200">
                          <a:solidFill>
                            <a:srgbClr val="000000"/>
                          </a:solidFill>
                          <a:effectLst/>
                          <a:latin typeface="+mn-lt"/>
                          <a:ea typeface="+mn-ea"/>
                          <a:cs typeface="+mn-cs"/>
                        </a:rPr>
                        <a:t>22.07 </a:t>
                      </a:r>
                    </a:p>
                  </a:txBody>
                  <a:tcPr marL="68580" marR="68580" marT="0" marB="0">
                    <a:solidFill>
                      <a:schemeClr val="bg1"/>
                    </a:solidFill>
                  </a:tcPr>
                </a:tc>
                <a:tc>
                  <a:txBody>
                    <a:bodyPr/>
                    <a:lstStyle/>
                    <a:p>
                      <a:r>
                        <a:rPr lang="en-CA" sz="2000" kern="1200">
                          <a:solidFill>
                            <a:srgbClr val="000000"/>
                          </a:solidFill>
                          <a:effectLst/>
                          <a:latin typeface="+mn-lt"/>
                          <a:ea typeface="+mn-ea"/>
                          <a:cs typeface="+mn-cs"/>
                        </a:rPr>
                        <a:t>22.61 </a:t>
                      </a:r>
                    </a:p>
                  </a:txBody>
                  <a:tcPr marL="68580" marR="68580" marT="0" marB="0"/>
                </a:tc>
                <a:tc>
                  <a:txBody>
                    <a:bodyPr/>
                    <a:lstStyle/>
                    <a:p>
                      <a:r>
                        <a:rPr lang="en-CA" sz="2000" kern="1200">
                          <a:solidFill>
                            <a:srgbClr val="000000"/>
                          </a:solidFill>
                          <a:effectLst/>
                          <a:latin typeface="+mn-lt"/>
                          <a:ea typeface="+mn-ea"/>
                          <a:cs typeface="+mn-cs"/>
                        </a:rPr>
                        <a:t>23.21 </a:t>
                      </a:r>
                    </a:p>
                  </a:txBody>
                  <a:tcPr marL="68580" marR="68580" marT="0" marB="0"/>
                </a:tc>
                <a:tc>
                  <a:txBody>
                    <a:bodyPr/>
                    <a:lstStyle/>
                    <a:p>
                      <a:r>
                        <a:rPr lang="en-CA" sz="2000" kern="1200">
                          <a:solidFill>
                            <a:srgbClr val="000000"/>
                          </a:solidFill>
                          <a:effectLst/>
                          <a:latin typeface="+mn-lt"/>
                          <a:ea typeface="+mn-ea"/>
                          <a:cs typeface="+mn-cs"/>
                        </a:rPr>
                        <a:t>23.73 </a:t>
                      </a:r>
                    </a:p>
                  </a:txBody>
                  <a:tcPr marL="68580" marR="68580" marT="0" marB="0"/>
                </a:tc>
                <a:tc>
                  <a:txBody>
                    <a:bodyPr/>
                    <a:lstStyle/>
                    <a:p>
                      <a:r>
                        <a:rPr lang="en-CA" sz="2000" kern="1200">
                          <a:solidFill>
                            <a:srgbClr val="000000"/>
                          </a:solidFill>
                          <a:effectLst/>
                          <a:latin typeface="+mn-lt"/>
                          <a:ea typeface="+mn-ea"/>
                          <a:cs typeface="+mn-cs"/>
                        </a:rPr>
                        <a:t>24.28 </a:t>
                      </a:r>
                    </a:p>
                  </a:txBody>
                  <a:tcPr marL="68580" marR="68580" marT="0" marB="0"/>
                </a:tc>
                <a:tc>
                  <a:txBody>
                    <a:bodyPr/>
                    <a:lstStyle/>
                    <a:p>
                      <a:r>
                        <a:rPr lang="en-CA" sz="2000" kern="1200">
                          <a:solidFill>
                            <a:srgbClr val="000000"/>
                          </a:solidFill>
                          <a:effectLst/>
                          <a:latin typeface="+mn-lt"/>
                          <a:ea typeface="+mn-ea"/>
                          <a:cs typeface="+mn-cs"/>
                        </a:rPr>
                        <a:t>24.76</a:t>
                      </a:r>
                    </a:p>
                  </a:txBody>
                  <a:tcPr marL="68580" marR="68580" marT="0" marB="0"/>
                </a:tc>
                <a:tc>
                  <a:txBody>
                    <a:bodyPr/>
                    <a:lstStyle/>
                    <a:p>
                      <a:r>
                        <a:rPr lang="en-CA" sz="2000" kern="1200">
                          <a:solidFill>
                            <a:srgbClr val="000000"/>
                          </a:solidFill>
                          <a:effectLst/>
                          <a:latin typeface="+mn-lt"/>
                          <a:ea typeface="+mn-ea"/>
                          <a:cs typeface="+mn-cs"/>
                        </a:rPr>
                        <a:t>25.26</a:t>
                      </a:r>
                    </a:p>
                  </a:txBody>
                  <a:tcPr marL="68580" marR="68580" marT="0" marB="0"/>
                </a:tc>
                <a:tc>
                  <a:txBody>
                    <a:bodyPr/>
                    <a:lstStyle/>
                    <a:p>
                      <a:r>
                        <a:rPr lang="en-CA" sz="2000" kern="1200" dirty="0">
                          <a:solidFill>
                            <a:srgbClr val="000000"/>
                          </a:solidFill>
                          <a:effectLst/>
                          <a:latin typeface="+mn-lt"/>
                          <a:ea typeface="+mn-ea"/>
                          <a:cs typeface="+mn-cs"/>
                        </a:rPr>
                        <a:t>25.76</a:t>
                      </a:r>
                    </a:p>
                  </a:txBody>
                  <a:tcPr marL="68580" marR="68580" marT="0" marB="0"/>
                </a:tc>
                <a:extLst>
                  <a:ext uri="{0D108BD9-81ED-4DB2-BD59-A6C34878D82A}">
                    <a16:rowId xmlns:a16="http://schemas.microsoft.com/office/drawing/2014/main" val="1757014409"/>
                  </a:ext>
                </a:extLst>
              </a:tr>
            </a:tbl>
          </a:graphicData>
        </a:graphic>
      </p:graphicFrame>
    </p:spTree>
    <p:extLst>
      <p:ext uri="{BB962C8B-B14F-4D97-AF65-F5344CB8AC3E}">
        <p14:creationId xmlns:p14="http://schemas.microsoft.com/office/powerpoint/2010/main" val="374227478"/>
      </p:ext>
    </p:extLst>
  </p:cSld>
  <p:clrMapOvr>
    <a:masterClrMapping/>
  </p:clrMapOvr>
  <mc:AlternateContent xmlns:mc="http://schemas.openxmlformats.org/markup-compatibility/2006" xmlns:p14="http://schemas.microsoft.com/office/powerpoint/2010/main">
    <mc:Choice Requires="p14">
      <p:transition spd="slow" p14:dur="3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6BB46EE4-D10E-28A3-B00C-9244AAA03CFC}"/>
              </a:ext>
            </a:extLst>
          </p:cNvPr>
          <p:cNvGraphicFramePr>
            <a:graphicFrameLocks noChangeAspect="1"/>
          </p:cNvGraphicFramePr>
          <p:nvPr/>
        </p:nvGraphicFramePr>
        <p:xfrm>
          <a:off x="-255383" y="-608208"/>
          <a:ext cx="12702765" cy="7712393"/>
        </p:xfrm>
        <a:graphic>
          <a:graphicData uri="http://schemas.openxmlformats.org/presentationml/2006/ole">
            <mc:AlternateContent xmlns:mc="http://schemas.openxmlformats.org/markup-compatibility/2006">
              <mc:Choice xmlns:v="urn:schemas-microsoft-com:vml" Requires="v">
                <p:oleObj name="Acrobat Document" r:id="rId3" imgW="9601163" imgH="5829106" progId="Acrobat.Document.DC">
                  <p:embed/>
                </p:oleObj>
              </mc:Choice>
              <mc:Fallback>
                <p:oleObj name="Acrobat Document" r:id="rId3" imgW="9601163" imgH="5829106" progId="Acrobat.Document.DC">
                  <p:embed/>
                  <p:pic>
                    <p:nvPicPr>
                      <p:cNvPr id="2" name="Object 1">
                        <a:extLst>
                          <a:ext uri="{FF2B5EF4-FFF2-40B4-BE49-F238E27FC236}">
                            <a16:creationId xmlns:a16="http://schemas.microsoft.com/office/drawing/2014/main" id="{6BB46EE4-D10E-28A3-B00C-9244AAA03CFC}"/>
                          </a:ext>
                        </a:extLst>
                      </p:cNvPr>
                      <p:cNvPicPr/>
                      <p:nvPr/>
                    </p:nvPicPr>
                    <p:blipFill>
                      <a:blip r:embed="rId4"/>
                      <a:stretch>
                        <a:fillRect/>
                      </a:stretch>
                    </p:blipFill>
                    <p:spPr>
                      <a:xfrm>
                        <a:off x="-255383" y="-608208"/>
                        <a:ext cx="12702765" cy="7712393"/>
                      </a:xfrm>
                      <a:prstGeom prst="rect">
                        <a:avLst/>
                      </a:prstGeom>
                    </p:spPr>
                  </p:pic>
                </p:oleObj>
              </mc:Fallback>
            </mc:AlternateContent>
          </a:graphicData>
        </a:graphic>
      </p:graphicFrame>
    </p:spTree>
    <p:extLst>
      <p:ext uri="{BB962C8B-B14F-4D97-AF65-F5344CB8AC3E}">
        <p14:creationId xmlns:p14="http://schemas.microsoft.com/office/powerpoint/2010/main" val="796463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95D56-F469-DB8C-D9FA-B46308B0ED88}"/>
              </a:ext>
            </a:extLst>
          </p:cNvPr>
          <p:cNvSpPr>
            <a:spLocks noGrp="1"/>
          </p:cNvSpPr>
          <p:nvPr>
            <p:ph type="title"/>
          </p:nvPr>
        </p:nvSpPr>
        <p:spPr/>
        <p:txBody>
          <a:bodyPr/>
          <a:lstStyle/>
          <a:p>
            <a:r>
              <a:rPr lang="en-US"/>
              <a:t>SUMMARY</a:t>
            </a:r>
          </a:p>
        </p:txBody>
      </p:sp>
      <p:sp>
        <p:nvSpPr>
          <p:cNvPr id="3" name="Content Placeholder 2">
            <a:extLst>
              <a:ext uri="{FF2B5EF4-FFF2-40B4-BE49-F238E27FC236}">
                <a16:creationId xmlns:a16="http://schemas.microsoft.com/office/drawing/2014/main" id="{8448ACAD-59B1-B00E-2D18-B6A49FF66399}"/>
              </a:ext>
            </a:extLst>
          </p:cNvPr>
          <p:cNvSpPr>
            <a:spLocks noGrp="1"/>
          </p:cNvSpPr>
          <p:nvPr>
            <p:ph idx="1"/>
          </p:nvPr>
        </p:nvSpPr>
        <p:spPr>
          <a:xfrm>
            <a:off x="253218" y="1853754"/>
            <a:ext cx="11796933" cy="3825947"/>
          </a:xfrm>
        </p:spPr>
        <p:txBody>
          <a:bodyPr>
            <a:normAutofit fontScale="92500" lnSpcReduction="20000"/>
          </a:bodyPr>
          <a:lstStyle/>
          <a:p>
            <a:r>
              <a:rPr lang="en-US" sz="4800"/>
              <a:t>3.75% for everyone </a:t>
            </a:r>
          </a:p>
          <a:p>
            <a:r>
              <a:rPr lang="en-US" sz="4800"/>
              <a:t>An additional 6% for a total of at least 9.75% for categories 2-6</a:t>
            </a:r>
          </a:p>
          <a:p>
            <a:r>
              <a:rPr lang="en-US" sz="4800"/>
              <a:t>Vacation pay remains the same – paid 2x per year instead of 3x per year – same amount.</a:t>
            </a:r>
          </a:p>
        </p:txBody>
      </p:sp>
    </p:spTree>
    <p:extLst>
      <p:ext uri="{BB962C8B-B14F-4D97-AF65-F5344CB8AC3E}">
        <p14:creationId xmlns:p14="http://schemas.microsoft.com/office/powerpoint/2010/main" val="821791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6DC3B-4F14-340F-77E9-2F69A609FC64}"/>
              </a:ext>
            </a:extLst>
          </p:cNvPr>
          <p:cNvSpPr>
            <a:spLocks noGrp="1"/>
          </p:cNvSpPr>
          <p:nvPr>
            <p:ph type="title"/>
          </p:nvPr>
        </p:nvSpPr>
        <p:spPr>
          <a:xfrm>
            <a:off x="679450" y="0"/>
            <a:ext cx="10515600" cy="1325563"/>
          </a:xfrm>
        </p:spPr>
        <p:txBody>
          <a:bodyPr/>
          <a:lstStyle/>
          <a:p>
            <a:r>
              <a:rPr lang="en-US"/>
              <a:t>Plus </a:t>
            </a:r>
          </a:p>
        </p:txBody>
      </p:sp>
      <p:sp>
        <p:nvSpPr>
          <p:cNvPr id="3" name="Content Placeholder 2">
            <a:extLst>
              <a:ext uri="{FF2B5EF4-FFF2-40B4-BE49-F238E27FC236}">
                <a16:creationId xmlns:a16="http://schemas.microsoft.com/office/drawing/2014/main" id="{46C2F043-634D-91BA-3515-16304CB45DD0}"/>
              </a:ext>
            </a:extLst>
          </p:cNvPr>
          <p:cNvSpPr>
            <a:spLocks noGrp="1"/>
          </p:cNvSpPr>
          <p:nvPr>
            <p:ph idx="1"/>
          </p:nvPr>
        </p:nvSpPr>
        <p:spPr>
          <a:xfrm>
            <a:off x="520700" y="956468"/>
            <a:ext cx="10833100" cy="4945063"/>
          </a:xfrm>
        </p:spPr>
        <p:txBody>
          <a:bodyPr>
            <a:normAutofit/>
          </a:bodyPr>
          <a:lstStyle/>
          <a:p>
            <a:r>
              <a:rPr lang="en-US" dirty="0"/>
              <a:t>Agreement to review classifications of EA’s given the complexities within schools</a:t>
            </a:r>
          </a:p>
          <a:p>
            <a:endParaRPr lang="en-US" dirty="0"/>
          </a:p>
          <a:p>
            <a:r>
              <a:rPr lang="en-US" dirty="0"/>
              <a:t>Increase from $350 to $500 health spending</a:t>
            </a:r>
          </a:p>
          <a:p>
            <a:endParaRPr lang="en-US" dirty="0"/>
          </a:p>
          <a:p>
            <a:r>
              <a:rPr lang="en-US" dirty="0"/>
              <a:t>Broader use of critical illness leave to include surgery and to include “family emergency”  caring for ill family members – “urgent and unforeseen requirement to attend to health of family member”</a:t>
            </a:r>
          </a:p>
          <a:p>
            <a:pPr marL="0" indent="0">
              <a:buNone/>
            </a:pPr>
            <a:endParaRPr lang="en-US" dirty="0"/>
          </a:p>
          <a:p>
            <a:r>
              <a:rPr lang="en-US" dirty="0"/>
              <a:t>Additional paid holiday day for Truth and Reconciliation</a:t>
            </a:r>
          </a:p>
          <a:p>
            <a:endParaRPr lang="en-US" dirty="0"/>
          </a:p>
          <a:p>
            <a:r>
              <a:rPr lang="en-US" dirty="0"/>
              <a:t>Bereavement Leave – all occasions 5 days (change from 3 or 5)</a:t>
            </a:r>
          </a:p>
          <a:p>
            <a:endParaRPr lang="en-US" dirty="0"/>
          </a:p>
        </p:txBody>
      </p:sp>
    </p:spTree>
    <p:extLst>
      <p:ext uri="{BB962C8B-B14F-4D97-AF65-F5344CB8AC3E}">
        <p14:creationId xmlns:p14="http://schemas.microsoft.com/office/powerpoint/2010/main" val="2338242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556512-1C5A-577A-4AE6-66ACA1D3717D}"/>
              </a:ext>
            </a:extLst>
          </p:cNvPr>
          <p:cNvSpPr>
            <a:spLocks noGrp="1"/>
          </p:cNvSpPr>
          <p:nvPr>
            <p:ph type="title"/>
          </p:nvPr>
        </p:nvSpPr>
        <p:spPr>
          <a:xfrm>
            <a:off x="355600" y="457200"/>
            <a:ext cx="8912227" cy="948100"/>
          </a:xfrm>
        </p:spPr>
        <p:txBody>
          <a:bodyPr/>
          <a:lstStyle/>
          <a:p>
            <a:r>
              <a:rPr lang="en-US"/>
              <a:t>If Vote no: </a:t>
            </a:r>
            <a:r>
              <a:rPr lang="en-CA">
                <a:effectLst/>
                <a:latin typeface="Calibri" panose="020F0502020204030204" pitchFamily="34" charset="0"/>
                <a:ea typeface="Calibri" panose="020F0502020204030204" pitchFamily="34" charset="0"/>
                <a:cs typeface="Times New Roman" panose="02020603050405020304" pitchFamily="18" charset="0"/>
              </a:rPr>
              <a:t>The Labour Relations Code </a:t>
            </a:r>
            <a:endParaRPr lang="en-US"/>
          </a:p>
        </p:txBody>
      </p:sp>
      <p:sp>
        <p:nvSpPr>
          <p:cNvPr id="5" name="Text Placeholder 4">
            <a:extLst>
              <a:ext uri="{FF2B5EF4-FFF2-40B4-BE49-F238E27FC236}">
                <a16:creationId xmlns:a16="http://schemas.microsoft.com/office/drawing/2014/main" id="{77EAD1BB-059F-B5E0-939D-BEF9C1B00EFE}"/>
              </a:ext>
            </a:extLst>
          </p:cNvPr>
          <p:cNvSpPr>
            <a:spLocks noGrp="1"/>
          </p:cNvSpPr>
          <p:nvPr>
            <p:ph type="body" idx="1"/>
          </p:nvPr>
        </p:nvSpPr>
        <p:spPr>
          <a:xfrm>
            <a:off x="355600" y="1663700"/>
            <a:ext cx="8863013" cy="4330700"/>
          </a:xfrm>
        </p:spPr>
        <p:txBody>
          <a:bodyPr>
            <a:normAutofit lnSpcReduction="10000"/>
          </a:bodyPr>
          <a:lstStyle/>
          <a:p>
            <a:r>
              <a:rPr lang="en-CA" sz="2400">
                <a:effectLst/>
                <a:latin typeface="Calibri" panose="020F0502020204030204" pitchFamily="34" charset="0"/>
                <a:ea typeface="Calibri" panose="020F0502020204030204" pitchFamily="34" charset="0"/>
                <a:cs typeface="Times New Roman" panose="02020603050405020304" pitchFamily="18" charset="0"/>
              </a:rPr>
              <a:t>The parties must also have gone through mediation</a:t>
            </a:r>
          </a:p>
          <a:p>
            <a:r>
              <a:rPr lang="en-CA" sz="2400" kern="100">
                <a:effectLst/>
                <a:latin typeface="Calibri" panose="020F0502020204030204" pitchFamily="34" charset="0"/>
                <a:ea typeface="Calibri" panose="020F0502020204030204" pitchFamily="34" charset="0"/>
                <a:cs typeface="Times New Roman" panose="02020603050405020304" pitchFamily="18" charset="0"/>
              </a:rPr>
              <a:t>the union must have strike action approved by members via a secret-ballot vote. </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endParaRPr lang="en-CA" sz="2400">
              <a:latin typeface="Calibri" panose="020F0502020204030204" pitchFamily="34" charset="0"/>
              <a:ea typeface="Calibri" panose="020F0502020204030204" pitchFamily="34" charset="0"/>
              <a:cs typeface="Times New Roman" panose="02020603050405020304" pitchFamily="18" charset="0"/>
            </a:endParaRPr>
          </a:p>
          <a:p>
            <a:endParaRPr lang="en-CA" sz="2400">
              <a:latin typeface="Calibri" panose="020F0502020204030204" pitchFamily="34" charset="0"/>
              <a:ea typeface="Calibri" panose="020F0502020204030204" pitchFamily="34" charset="0"/>
              <a:cs typeface="Times New Roman" panose="02020603050405020304" pitchFamily="18" charset="0"/>
            </a:endParaRPr>
          </a:p>
          <a:p>
            <a:r>
              <a:rPr lang="en-CA" sz="2400">
                <a:effectLst/>
                <a:latin typeface="Calibri" panose="020F0502020204030204" pitchFamily="34" charset="0"/>
                <a:ea typeface="Calibri" panose="020F0502020204030204" pitchFamily="34" charset="0"/>
                <a:cs typeface="Times New Roman" panose="02020603050405020304" pitchFamily="18" charset="0"/>
              </a:rPr>
              <a:t>To hold a strike or lockout vote, any collective agreement between the parties must be passed its expiry date and the 14-day cooling-off period after mediation must have expired. Applicants must apply at least 7 days before a proposed strike vote </a:t>
            </a:r>
            <a:endParaRPr lang="en-US" sz="2400"/>
          </a:p>
        </p:txBody>
      </p:sp>
    </p:spTree>
    <p:extLst>
      <p:ext uri="{BB962C8B-B14F-4D97-AF65-F5344CB8AC3E}">
        <p14:creationId xmlns:p14="http://schemas.microsoft.com/office/powerpoint/2010/main" val="4083055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306F48-85C7-8403-FABA-66118737E4A8}"/>
              </a:ext>
            </a:extLst>
          </p:cNvPr>
          <p:cNvSpPr txBox="1"/>
          <p:nvPr/>
        </p:nvSpPr>
        <p:spPr>
          <a:xfrm>
            <a:off x="965200" y="914401"/>
            <a:ext cx="9779000" cy="3299045"/>
          </a:xfrm>
          <a:prstGeom prst="rect">
            <a:avLst/>
          </a:prstGeom>
          <a:noFill/>
        </p:spPr>
        <p:txBody>
          <a:bodyPr wrap="square">
            <a:spAutoFit/>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CA" sz="28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When the employees go on strike or are locked out, the collective agreement is terminated. This would normally end such benefits as employees’ health and dental insurance. Section 155(2) and (3) prevent these insurance schemes from lapsing so long as the employees’ bargaining agent tenders or attempts to tender the full premiums charged by the plans. See: [ATA v. County of Stettler, above at 173].</a:t>
            </a:r>
            <a:endParaRPr kumimoji="0" lang="en-US" sz="28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5599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4" name="Picture 33">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6" name="Straight Connector 35">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9D4B225-18E9-4C5B-94D8-2ABE6D161E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5" name="Picture 4" descr="White calendar with a blue pen on top">
            <a:extLst>
              <a:ext uri="{FF2B5EF4-FFF2-40B4-BE49-F238E27FC236}">
                <a16:creationId xmlns:a16="http://schemas.microsoft.com/office/drawing/2014/main" id="{699F7B77-04EA-7809-23EC-E41266CB3794}"/>
              </a:ext>
            </a:extLst>
          </p:cNvPr>
          <p:cNvPicPr>
            <a:picLocks noChangeAspect="1"/>
          </p:cNvPicPr>
          <p:nvPr/>
        </p:nvPicPr>
        <p:blipFill rotWithShape="1">
          <a:blip r:embed="rId3"/>
          <a:srcRect l="858" r="8232" b="23389"/>
          <a:stretch/>
        </p:blipFill>
        <p:spPr>
          <a:xfrm>
            <a:off x="305" y="10"/>
            <a:ext cx="12191695" cy="6857990"/>
          </a:xfrm>
          <a:prstGeom prst="rect">
            <a:avLst/>
          </a:prstGeom>
        </p:spPr>
      </p:pic>
      <p:sp>
        <p:nvSpPr>
          <p:cNvPr id="40" name="Rectangle 39">
            <a:extLst>
              <a:ext uri="{FF2B5EF4-FFF2-40B4-BE49-F238E27FC236}">
                <a16:creationId xmlns:a16="http://schemas.microsoft.com/office/drawing/2014/main" id="{F2AF0D79-4A1A-4F27-B9F0-CF252C4AC9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8" y="636753"/>
            <a:ext cx="8299435" cy="5572810"/>
          </a:xfrm>
          <a:prstGeom prst="rect">
            <a:avLst/>
          </a:prstGeom>
          <a:solidFill>
            <a:srgbClr val="000001">
              <a:alpha val="74902"/>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cxnSp>
        <p:nvCxnSpPr>
          <p:cNvPr id="42" name="Straight Connector 41">
            <a:extLst>
              <a:ext uri="{FF2B5EF4-FFF2-40B4-BE49-F238E27FC236}">
                <a16:creationId xmlns:a16="http://schemas.microsoft.com/office/drawing/2014/main" id="{8E83266B-97F8-4AB9-818F-3A70E8D858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06385" y="1847088"/>
            <a:ext cx="6813363" cy="0"/>
          </a:xfrm>
          <a:prstGeom prst="line">
            <a:avLst/>
          </a:prstGeom>
          <a:ln w="31750">
            <a:solidFill>
              <a:srgbClr val="034294"/>
            </a:solidFill>
          </a:ln>
        </p:spPr>
        <p:style>
          <a:lnRef idx="3">
            <a:schemeClr val="accent1"/>
          </a:lnRef>
          <a:fillRef idx="0">
            <a:schemeClr val="accent1"/>
          </a:fillRef>
          <a:effectRef idx="2">
            <a:schemeClr val="accent1"/>
          </a:effectRef>
          <a:fontRef idx="minor">
            <a:schemeClr val="tx1"/>
          </a:fontRef>
        </p:style>
      </p:cxnSp>
      <p:sp>
        <p:nvSpPr>
          <p:cNvPr id="3" name="TextBox 2">
            <a:extLst>
              <a:ext uri="{FF2B5EF4-FFF2-40B4-BE49-F238E27FC236}">
                <a16:creationId xmlns:a16="http://schemas.microsoft.com/office/drawing/2014/main" id="{A8D1BF01-21A9-625B-98C7-457212B434F3}"/>
              </a:ext>
            </a:extLst>
          </p:cNvPr>
          <p:cNvSpPr txBox="1"/>
          <p:nvPr/>
        </p:nvSpPr>
        <p:spPr>
          <a:xfrm>
            <a:off x="427703" y="1179871"/>
            <a:ext cx="7692045" cy="4857129"/>
          </a:xfrm>
          <a:prstGeom prst="rect">
            <a:avLst/>
          </a:prstGeom>
        </p:spPr>
        <p:txBody>
          <a:bodyPr vert="horz" lIns="91440" tIns="45720" rIns="91440" bIns="45720" rtlCol="0" anchor="t">
            <a:normAutofit/>
          </a:bodyPr>
          <a:lstStyle/>
          <a:p>
            <a:pPr marL="0" marR="0" lvl="0" indent="-228600" algn="l" defTabSz="914400" rtl="0" eaLnBrk="1" fontAlgn="auto" latinLnBrk="0" hangingPunct="1">
              <a:lnSpc>
                <a:spcPct val="120000"/>
              </a:lnSpc>
              <a:spcBef>
                <a:spcPts val="0"/>
              </a:spcBef>
              <a:spcAft>
                <a:spcPts val="600"/>
              </a:spcAft>
              <a:buClr>
                <a:srgbClr val="034294"/>
              </a:buClr>
              <a:buSzPct val="100000"/>
              <a:buFont typeface="Arial" panose="020B0604020202020204" pitchFamily="34" charset="0"/>
              <a:buChar char="•"/>
              <a:tabLst/>
              <a:defRPr/>
            </a:pPr>
            <a:r>
              <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rPr>
              <a:t>June 1, 2023 </a:t>
            </a:r>
            <a:r>
              <a:rPr kumimoji="0" lang="en-US" sz="1800" b="1" i="0" u="none" strike="noStrike" kern="1200" cap="none" spc="0" normalizeH="0" baseline="0" noProof="0">
                <a:ln>
                  <a:noFill/>
                </a:ln>
                <a:solidFill>
                  <a:srgbClr val="FFFFFE"/>
                </a:solidFill>
                <a:effectLst/>
                <a:uLnTx/>
                <a:uFillTx/>
                <a:latin typeface="Gill Sans MT" panose="020B0502020104020203"/>
                <a:ea typeface="+mn-ea"/>
                <a:cs typeface="+mn-cs"/>
              </a:rPr>
              <a:t>1.25%</a:t>
            </a:r>
            <a:br>
              <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rPr>
            </a:br>
            <a:r>
              <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rPr>
              <a:t>Click </a:t>
            </a:r>
            <a:r>
              <a:rPr kumimoji="0" lang="en-US" sz="1800" b="1" i="0" u="sng" strike="noStrike" kern="1200" cap="none" spc="0" normalizeH="0" baseline="0" noProof="0">
                <a:ln>
                  <a:noFill/>
                </a:ln>
                <a:solidFill>
                  <a:srgbClr val="FFFFFE"/>
                </a:solidFill>
                <a:effectLst/>
                <a:uLnTx/>
                <a:uFillTx/>
                <a:latin typeface="Gill Sans MT" panose="020B0502020104020203"/>
                <a:ea typeface="+mn-ea"/>
                <a:cs typeface="+mn-cs"/>
                <a:hlinkClick r:id="rId4" tooltip="Proposed CA Hourly Rates June 1 2023"/>
              </a:rPr>
              <a:t>here</a:t>
            </a:r>
            <a:r>
              <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rPr>
              <a:t> for the new proposed Salary Grid as of June 1, 2023</a:t>
            </a:r>
          </a:p>
          <a:p>
            <a:pPr marL="0" marR="0" lvl="0" indent="-228600" algn="l" defTabSz="914400" rtl="0" eaLnBrk="1" fontAlgn="auto" latinLnBrk="0" hangingPunct="1">
              <a:lnSpc>
                <a:spcPct val="120000"/>
              </a:lnSpc>
              <a:spcBef>
                <a:spcPts val="0"/>
              </a:spcBef>
              <a:spcAft>
                <a:spcPts val="600"/>
              </a:spcAft>
              <a:buClr>
                <a:srgbClr val="034294"/>
              </a:buClr>
              <a:buSzPct val="100000"/>
              <a:buFont typeface="Arial" panose="020B0604020202020204" pitchFamily="34" charset="0"/>
              <a:buChar char="•"/>
              <a:tabLst/>
              <a:defRPr/>
            </a:pPr>
            <a:endPar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endParaRPr>
          </a:p>
          <a:p>
            <a:pPr marL="0" marR="0" lvl="0" indent="-228600" algn="l" defTabSz="914400" rtl="0" eaLnBrk="1" fontAlgn="auto" latinLnBrk="0" hangingPunct="1">
              <a:lnSpc>
                <a:spcPct val="120000"/>
              </a:lnSpc>
              <a:spcBef>
                <a:spcPts val="0"/>
              </a:spcBef>
              <a:spcAft>
                <a:spcPts val="600"/>
              </a:spcAft>
              <a:buClr>
                <a:srgbClr val="034294"/>
              </a:buClr>
              <a:buSzPct val="100000"/>
              <a:buFont typeface="Arial" panose="020B0604020202020204" pitchFamily="34" charset="0"/>
              <a:buChar char="•"/>
              <a:tabLst/>
              <a:defRPr/>
            </a:pPr>
            <a:endPar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endParaRPr>
          </a:p>
          <a:p>
            <a:pPr marL="0" marR="0" lvl="0" indent="-228600" algn="l" defTabSz="914400" rtl="0" eaLnBrk="1" fontAlgn="auto" latinLnBrk="0" hangingPunct="1">
              <a:lnSpc>
                <a:spcPct val="120000"/>
              </a:lnSpc>
              <a:spcBef>
                <a:spcPts val="0"/>
              </a:spcBef>
              <a:spcAft>
                <a:spcPts val="600"/>
              </a:spcAft>
              <a:buClr>
                <a:srgbClr val="034294"/>
              </a:buClr>
              <a:buSzPct val="100000"/>
              <a:buFont typeface="Arial" panose="020B0604020202020204" pitchFamily="34" charset="0"/>
              <a:buChar char="•"/>
              <a:tabLst/>
              <a:defRPr/>
            </a:pPr>
            <a:r>
              <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rPr>
              <a:t>September 1, 2023 </a:t>
            </a:r>
            <a:r>
              <a:rPr kumimoji="0" lang="en-US" sz="1800" b="1" i="0" u="none" strike="noStrike" kern="1200" cap="none" spc="0" normalizeH="0" baseline="0" noProof="0">
                <a:ln>
                  <a:noFill/>
                </a:ln>
                <a:solidFill>
                  <a:srgbClr val="FFFFFE"/>
                </a:solidFill>
                <a:effectLst/>
                <a:uLnTx/>
                <a:uFillTx/>
                <a:latin typeface="Gill Sans MT" panose="020B0502020104020203"/>
                <a:ea typeface="+mn-ea"/>
                <a:cs typeface="+mn-cs"/>
              </a:rPr>
              <a:t>1.00% Market Correction</a:t>
            </a:r>
            <a:br>
              <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rPr>
            </a:br>
            <a:r>
              <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rPr>
              <a:t>Click </a:t>
            </a:r>
            <a:r>
              <a:rPr kumimoji="0" lang="en-US" sz="1800" b="1" i="0" u="sng" strike="noStrike" kern="1200" cap="none" spc="0" normalizeH="0" baseline="0" noProof="0">
                <a:ln>
                  <a:noFill/>
                </a:ln>
                <a:solidFill>
                  <a:srgbClr val="FFFFFE"/>
                </a:solidFill>
                <a:effectLst/>
                <a:uLnTx/>
                <a:uFillTx/>
                <a:latin typeface="Gill Sans MT" panose="020B0502020104020203"/>
                <a:ea typeface="+mn-ea"/>
                <a:cs typeface="+mn-cs"/>
                <a:hlinkClick r:id="rId5" tooltip="Proposed CA Hourly Rates September 1 2023"/>
              </a:rPr>
              <a:t>here</a:t>
            </a:r>
            <a:r>
              <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rPr>
              <a:t> for the new proposed Salary Grid as of September 1, 2023</a:t>
            </a:r>
          </a:p>
          <a:p>
            <a:pPr marL="0" marR="0" lvl="0" indent="-228600" algn="l" defTabSz="914400" rtl="0" eaLnBrk="1" fontAlgn="auto" latinLnBrk="0" hangingPunct="1">
              <a:lnSpc>
                <a:spcPct val="120000"/>
              </a:lnSpc>
              <a:spcBef>
                <a:spcPts val="0"/>
              </a:spcBef>
              <a:spcAft>
                <a:spcPts val="600"/>
              </a:spcAft>
              <a:buClr>
                <a:srgbClr val="034294"/>
              </a:buClr>
              <a:buSzPct val="100000"/>
              <a:buFont typeface="Arial" panose="020B0604020202020204" pitchFamily="34" charset="0"/>
              <a:buChar char="•"/>
              <a:tabLst/>
              <a:defRPr/>
            </a:pPr>
            <a:endPar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endParaRPr>
          </a:p>
          <a:p>
            <a:pPr marL="0" marR="0" lvl="0" indent="-228600" algn="l" defTabSz="914400" rtl="0" eaLnBrk="1" fontAlgn="auto" latinLnBrk="0" hangingPunct="1">
              <a:lnSpc>
                <a:spcPct val="120000"/>
              </a:lnSpc>
              <a:spcBef>
                <a:spcPts val="0"/>
              </a:spcBef>
              <a:spcAft>
                <a:spcPts val="600"/>
              </a:spcAft>
              <a:buClr>
                <a:srgbClr val="034294"/>
              </a:buClr>
              <a:buSzPct val="100000"/>
              <a:buFont typeface="Arial" panose="020B0604020202020204" pitchFamily="34" charset="0"/>
              <a:buChar char="•"/>
              <a:tabLst/>
              <a:defRPr/>
            </a:pPr>
            <a:endPar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endParaRPr>
          </a:p>
          <a:p>
            <a:pPr marL="0" marR="0" lvl="0" indent="-228600" algn="l" defTabSz="914400" rtl="0" eaLnBrk="1" fontAlgn="auto" latinLnBrk="0" hangingPunct="1">
              <a:lnSpc>
                <a:spcPct val="120000"/>
              </a:lnSpc>
              <a:spcBef>
                <a:spcPts val="0"/>
              </a:spcBef>
              <a:spcAft>
                <a:spcPts val="600"/>
              </a:spcAft>
              <a:buClr>
                <a:srgbClr val="034294"/>
              </a:buClr>
              <a:buSzPct val="100000"/>
              <a:buFont typeface="Arial" panose="020B0604020202020204" pitchFamily="34" charset="0"/>
              <a:buChar char="•"/>
              <a:tabLst/>
              <a:defRPr/>
            </a:pPr>
            <a:r>
              <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rPr>
              <a:t>February 1, 2024 </a:t>
            </a:r>
            <a:r>
              <a:rPr kumimoji="0" lang="en-US" sz="1800" b="1" i="0" u="none" strike="noStrike" kern="1200" cap="none" spc="0" normalizeH="0" baseline="0" noProof="0">
                <a:ln>
                  <a:noFill/>
                </a:ln>
                <a:solidFill>
                  <a:srgbClr val="FFFFFE"/>
                </a:solidFill>
                <a:effectLst/>
                <a:uLnTx/>
                <a:uFillTx/>
                <a:latin typeface="Gill Sans MT" panose="020B0502020104020203"/>
                <a:ea typeface="+mn-ea"/>
                <a:cs typeface="+mn-cs"/>
              </a:rPr>
              <a:t>1.50%</a:t>
            </a:r>
            <a:br>
              <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rPr>
            </a:br>
            <a:r>
              <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rPr>
              <a:t>Click </a:t>
            </a:r>
            <a:r>
              <a:rPr kumimoji="0" lang="en-US" sz="1800" b="1" i="0" u="sng" strike="noStrike" kern="1200" cap="none" spc="0" normalizeH="0" baseline="0" noProof="0">
                <a:ln>
                  <a:noFill/>
                </a:ln>
                <a:solidFill>
                  <a:srgbClr val="FFFFFE"/>
                </a:solidFill>
                <a:effectLst/>
                <a:uLnTx/>
                <a:uFillTx/>
                <a:latin typeface="Gill Sans MT" panose="020B0502020104020203"/>
                <a:ea typeface="+mn-ea"/>
                <a:cs typeface="+mn-cs"/>
                <a:hlinkClick r:id="rId6" tooltip="Proposed CA Hourly Rates February 1 2024"/>
              </a:rPr>
              <a:t>here</a:t>
            </a:r>
            <a:r>
              <a:rPr kumimoji="0" lang="en-US" sz="1800" b="0" i="0" u="none" strike="noStrike" kern="1200" cap="none" spc="0" normalizeH="0" baseline="0" noProof="0">
                <a:ln>
                  <a:noFill/>
                </a:ln>
                <a:solidFill>
                  <a:srgbClr val="FFFFFE"/>
                </a:solidFill>
                <a:effectLst/>
                <a:uLnTx/>
                <a:uFillTx/>
                <a:latin typeface="Gill Sans MT" panose="020B0502020104020203"/>
                <a:ea typeface="+mn-ea"/>
                <a:cs typeface="+mn-cs"/>
              </a:rPr>
              <a:t> for the new proposed Salary Grid as of February 1, 2024</a:t>
            </a:r>
          </a:p>
        </p:txBody>
      </p:sp>
    </p:spTree>
    <p:extLst>
      <p:ext uri="{BB962C8B-B14F-4D97-AF65-F5344CB8AC3E}">
        <p14:creationId xmlns:p14="http://schemas.microsoft.com/office/powerpoint/2010/main" val="33007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Title 1">
            <a:extLst>
              <a:ext uri="{FF2B5EF4-FFF2-40B4-BE49-F238E27FC236}">
                <a16:creationId xmlns:a16="http://schemas.microsoft.com/office/drawing/2014/main" id="{F46883A3-7A29-B9FB-3596-67E2CA1EE8FE}"/>
              </a:ext>
            </a:extLst>
          </p:cNvPr>
          <p:cNvSpPr>
            <a:spLocks noGrp="1"/>
          </p:cNvSpPr>
          <p:nvPr>
            <p:ph type="title"/>
          </p:nvPr>
        </p:nvSpPr>
        <p:spPr>
          <a:xfrm>
            <a:off x="1451579" y="2303047"/>
            <a:ext cx="3272093" cy="2674198"/>
          </a:xfrm>
        </p:spPr>
        <p:txBody>
          <a:bodyPr anchor="t">
            <a:normAutofit/>
          </a:bodyPr>
          <a:lstStyle/>
          <a:p>
            <a:r>
              <a:rPr lang="en-US"/>
              <a:t>ADDITIONALLY 6% increase in grid changes for </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3200" b="0" i="0" u="none" strike="noStrike" kern="1200" cap="all" spc="0" normalizeH="0" baseline="0" noProof="0">
              <a:ln>
                <a:noFill/>
              </a:ln>
              <a:solidFill>
                <a:prstClr val="black"/>
              </a:solidFill>
              <a:effectLst/>
              <a:uLnTx/>
              <a:uFillTx/>
              <a:latin typeface="Gill Sans MT" panose="020B0502020104020203"/>
              <a:ea typeface="+mj-ea"/>
              <a:cs typeface="+mj-cs"/>
            </a:endParaRPr>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C896C3FE-0703-ED8F-1F4D-B6E78D39FC6C}"/>
              </a:ext>
            </a:extLst>
          </p:cNvPr>
          <p:cNvGraphicFramePr>
            <a:graphicFrameLocks noGrp="1"/>
          </p:cNvGraphicFramePr>
          <p:nvPr>
            <p:ph idx="1"/>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03084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9" name="Rectangle 8">
            <a:extLst>
              <a:ext uri="{FF2B5EF4-FFF2-40B4-BE49-F238E27FC236}">
                <a16:creationId xmlns:a16="http://schemas.microsoft.com/office/drawing/2014/main" id="{CDDE5CDF-1512-4CDA-B956-23D223F8DE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0" name="Picture 10">
            <a:extLst>
              <a:ext uri="{FF2B5EF4-FFF2-40B4-BE49-F238E27FC236}">
                <a16:creationId xmlns:a16="http://schemas.microsoft.com/office/drawing/2014/main" id="{B029D7D8-5A6B-4C76-94C8-15798C6C5AD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1" name="Straight Connector 12">
            <a:extLst>
              <a:ext uri="{FF2B5EF4-FFF2-40B4-BE49-F238E27FC236}">
                <a16:creationId xmlns:a16="http://schemas.microsoft.com/office/drawing/2014/main" id="{A5C9319C-E20D-4884-952F-60B6A58C3E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useBgFill="1">
        <p:nvSpPr>
          <p:cNvPr id="22" name="Rectangle 14">
            <a:extLst>
              <a:ext uri="{FF2B5EF4-FFF2-40B4-BE49-F238E27FC236}">
                <a16:creationId xmlns:a16="http://schemas.microsoft.com/office/drawing/2014/main" id="{62C9703D-C8F9-44AD-A7C0-C2F3871F8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6016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3" name="Content Placeholder 2">
            <a:extLst>
              <a:ext uri="{FF2B5EF4-FFF2-40B4-BE49-F238E27FC236}">
                <a16:creationId xmlns:a16="http://schemas.microsoft.com/office/drawing/2014/main" id="{DD49251C-A566-A071-50C2-C911BE6C1291}"/>
              </a:ext>
            </a:extLst>
          </p:cNvPr>
          <p:cNvSpPr>
            <a:spLocks noGrp="1"/>
          </p:cNvSpPr>
          <p:nvPr>
            <p:ph sz="half" idx="1"/>
          </p:nvPr>
        </p:nvSpPr>
        <p:spPr>
          <a:xfrm>
            <a:off x="1514635" y="798392"/>
            <a:ext cx="4514968" cy="4718309"/>
          </a:xfrm>
        </p:spPr>
        <p:txBody>
          <a:bodyPr/>
          <a:lstStyle/>
          <a:p>
            <a:pPr marL="0" indent="0" defTabSz="795528">
              <a:spcBef>
                <a:spcPts val="870"/>
              </a:spcBef>
              <a:buNone/>
            </a:pPr>
            <a:r>
              <a:rPr lang="en-US" sz="2088" kern="1200">
                <a:solidFill>
                  <a:schemeClr val="tx1"/>
                </a:solidFill>
                <a:effectLst/>
                <a:highlight>
                  <a:srgbClr val="FF00FF"/>
                </a:highlight>
                <a:latin typeface="+mn-lt"/>
                <a:ea typeface="+mn-ea"/>
                <a:cs typeface="+mn-cs"/>
              </a:rPr>
              <a:t>CATEGORY 4</a:t>
            </a:r>
          </a:p>
          <a:p>
            <a:pPr marL="198882" indent="-198882" defTabSz="795528">
              <a:spcBef>
                <a:spcPts val="870"/>
              </a:spcBef>
            </a:pPr>
            <a:endParaRPr lang="en-US" sz="1740" kern="1200">
              <a:solidFill>
                <a:schemeClr val="tx1"/>
              </a:solidFill>
              <a:effectLst/>
              <a:latin typeface="+mn-lt"/>
              <a:ea typeface="+mn-ea"/>
              <a:cs typeface="+mn-cs"/>
            </a:endParaRPr>
          </a:p>
          <a:p>
            <a:pPr marL="198882" indent="-198882" defTabSz="795528">
              <a:spcBef>
                <a:spcPts val="870"/>
              </a:spcBef>
            </a:pPr>
            <a:endParaRPr lang="en-US" sz="1740" kern="1200">
              <a:solidFill>
                <a:schemeClr val="tx1"/>
              </a:solidFill>
              <a:effectLst/>
              <a:latin typeface="+mn-lt"/>
              <a:ea typeface="+mn-ea"/>
              <a:cs typeface="+mn-cs"/>
            </a:endParaRPr>
          </a:p>
          <a:p>
            <a:pPr marL="198882" indent="-198882" defTabSz="795528">
              <a:spcBef>
                <a:spcPts val="870"/>
              </a:spcBef>
            </a:pPr>
            <a:r>
              <a:rPr lang="en-US" sz="1740" kern="1200">
                <a:solidFill>
                  <a:schemeClr val="tx1"/>
                </a:solidFill>
                <a:effectLst/>
                <a:latin typeface="+mn-lt"/>
                <a:ea typeface="+mn-ea"/>
                <a:cs typeface="+mn-cs"/>
              </a:rPr>
              <a:t>Culinary Arts Assistant</a:t>
            </a:r>
          </a:p>
          <a:p>
            <a:pPr marL="198882" indent="-198882" defTabSz="795528">
              <a:spcBef>
                <a:spcPts val="870"/>
              </a:spcBef>
            </a:pPr>
            <a:r>
              <a:rPr lang="en-US" sz="1740" kern="1200">
                <a:solidFill>
                  <a:schemeClr val="tx1"/>
                </a:solidFill>
                <a:effectLst/>
                <a:latin typeface="+mn-lt"/>
                <a:ea typeface="+mn-ea"/>
                <a:cs typeface="+mn-cs"/>
              </a:rPr>
              <a:t>Education Assistant II</a:t>
            </a:r>
          </a:p>
          <a:p>
            <a:pPr marL="198882" indent="-198882" defTabSz="795528">
              <a:spcBef>
                <a:spcPts val="870"/>
              </a:spcBef>
            </a:pPr>
            <a:r>
              <a:rPr lang="en-US" sz="1740" kern="1200">
                <a:solidFill>
                  <a:schemeClr val="tx1"/>
                </a:solidFill>
                <a:effectLst/>
                <a:latin typeface="+mn-lt"/>
                <a:ea typeface="+mn-ea"/>
                <a:cs typeface="+mn-cs"/>
              </a:rPr>
              <a:t>Independent Studies Assistant</a:t>
            </a:r>
          </a:p>
          <a:p>
            <a:pPr marL="198882" indent="-198882" defTabSz="795528">
              <a:spcBef>
                <a:spcPts val="870"/>
              </a:spcBef>
            </a:pPr>
            <a:r>
              <a:rPr lang="en-US" sz="1740" kern="1200">
                <a:solidFill>
                  <a:schemeClr val="tx1"/>
                </a:solidFill>
                <a:effectLst/>
                <a:latin typeface="+mn-lt"/>
                <a:ea typeface="+mn-ea"/>
                <a:cs typeface="+mn-cs"/>
              </a:rPr>
              <a:t>Student Records Clerk</a:t>
            </a:r>
            <a:endParaRPr lang="en-US"/>
          </a:p>
        </p:txBody>
      </p:sp>
      <p:sp>
        <p:nvSpPr>
          <p:cNvPr id="4" name="Content Placeholder 3">
            <a:extLst>
              <a:ext uri="{FF2B5EF4-FFF2-40B4-BE49-F238E27FC236}">
                <a16:creationId xmlns:a16="http://schemas.microsoft.com/office/drawing/2014/main" id="{1EA36542-F8DB-BA38-0893-D49CAFBCE7BB}"/>
              </a:ext>
            </a:extLst>
          </p:cNvPr>
          <p:cNvSpPr>
            <a:spLocks noGrp="1"/>
          </p:cNvSpPr>
          <p:nvPr>
            <p:ph sz="half" idx="2"/>
          </p:nvPr>
        </p:nvSpPr>
        <p:spPr>
          <a:xfrm>
            <a:off x="6129198" y="643467"/>
            <a:ext cx="4548167" cy="4873234"/>
          </a:xfrm>
        </p:spPr>
        <p:txBody>
          <a:bodyPr/>
          <a:lstStyle/>
          <a:p>
            <a:pPr marL="0" indent="0" defTabSz="795528">
              <a:spcBef>
                <a:spcPts val="870"/>
              </a:spcBef>
              <a:buNone/>
            </a:pPr>
            <a:r>
              <a:rPr lang="en-US" sz="2088" kern="1200">
                <a:solidFill>
                  <a:schemeClr val="tx1"/>
                </a:solidFill>
                <a:effectLst/>
                <a:highlight>
                  <a:srgbClr val="FF00FF"/>
                </a:highlight>
                <a:latin typeface="+mn-lt"/>
                <a:ea typeface="+mn-ea"/>
                <a:cs typeface="+mn-cs"/>
              </a:rPr>
              <a:t>CATEGORY 5</a:t>
            </a:r>
          </a:p>
          <a:p>
            <a:pPr marL="198882" indent="-198882" defTabSz="795528">
              <a:spcBef>
                <a:spcPts val="870"/>
              </a:spcBef>
            </a:pPr>
            <a:endParaRPr lang="en-US" sz="1740" kern="1200">
              <a:solidFill>
                <a:schemeClr val="tx1"/>
              </a:solidFill>
              <a:effectLst/>
              <a:latin typeface="+mn-lt"/>
              <a:ea typeface="+mn-ea"/>
              <a:cs typeface="+mn-cs"/>
            </a:endParaRPr>
          </a:p>
          <a:p>
            <a:pPr marL="198882" indent="-198882" defTabSz="795528">
              <a:spcBef>
                <a:spcPts val="870"/>
              </a:spcBef>
            </a:pPr>
            <a:r>
              <a:rPr lang="en-US" sz="1740" kern="1200">
                <a:solidFill>
                  <a:schemeClr val="tx1"/>
                </a:solidFill>
                <a:effectLst/>
                <a:latin typeface="+mn-lt"/>
                <a:ea typeface="+mn-ea"/>
                <a:cs typeface="+mn-cs"/>
              </a:rPr>
              <a:t>Document Services Clerk</a:t>
            </a:r>
          </a:p>
          <a:p>
            <a:pPr marL="198882" indent="-198882" defTabSz="795528">
              <a:spcBef>
                <a:spcPts val="870"/>
              </a:spcBef>
            </a:pPr>
            <a:r>
              <a:rPr lang="en-US" sz="1740" kern="1200">
                <a:solidFill>
                  <a:schemeClr val="tx1"/>
                </a:solidFill>
                <a:effectLst/>
                <a:latin typeface="+mn-lt"/>
                <a:ea typeface="+mn-ea"/>
                <a:cs typeface="+mn-cs"/>
              </a:rPr>
              <a:t>Education Assistant II</a:t>
            </a:r>
          </a:p>
          <a:p>
            <a:pPr marL="198882" indent="-198882" defTabSz="795528">
              <a:spcBef>
                <a:spcPts val="870"/>
              </a:spcBef>
            </a:pPr>
            <a:endParaRPr lang="en-US" sz="1740" kern="1200">
              <a:solidFill>
                <a:schemeClr val="tx1"/>
              </a:solidFill>
              <a:effectLst/>
              <a:latin typeface="+mn-lt"/>
              <a:ea typeface="+mn-ea"/>
              <a:cs typeface="+mn-cs"/>
            </a:endParaRPr>
          </a:p>
          <a:p>
            <a:pPr marL="0" indent="0" defTabSz="795528">
              <a:spcBef>
                <a:spcPts val="870"/>
              </a:spcBef>
              <a:buNone/>
            </a:pPr>
            <a:r>
              <a:rPr lang="en-US" sz="2088" kern="1200">
                <a:solidFill>
                  <a:schemeClr val="tx1"/>
                </a:solidFill>
                <a:effectLst/>
                <a:highlight>
                  <a:srgbClr val="FF00FF"/>
                </a:highlight>
                <a:latin typeface="+mn-lt"/>
                <a:ea typeface="+mn-ea"/>
                <a:cs typeface="+mn-cs"/>
              </a:rPr>
              <a:t>CATEGORY 6</a:t>
            </a:r>
          </a:p>
          <a:p>
            <a:pPr marL="198882" indent="-198882" defTabSz="795528">
              <a:spcBef>
                <a:spcPts val="870"/>
              </a:spcBef>
            </a:pPr>
            <a:r>
              <a:rPr lang="en-US" sz="1740" kern="1200">
                <a:solidFill>
                  <a:schemeClr val="tx1"/>
                </a:solidFill>
                <a:effectLst/>
                <a:latin typeface="+mn-lt"/>
                <a:ea typeface="+mn-ea"/>
                <a:cs typeface="+mn-cs"/>
              </a:rPr>
              <a:t>Instructional Media Facilitator</a:t>
            </a:r>
          </a:p>
          <a:p>
            <a:pPr marL="198882" indent="-198882" defTabSz="795528">
              <a:spcBef>
                <a:spcPts val="870"/>
              </a:spcBef>
            </a:pPr>
            <a:r>
              <a:rPr lang="en-US" sz="1740" kern="1200">
                <a:solidFill>
                  <a:schemeClr val="tx1"/>
                </a:solidFill>
                <a:effectLst/>
                <a:latin typeface="+mn-lt"/>
                <a:ea typeface="+mn-ea"/>
                <a:cs typeface="+mn-cs"/>
              </a:rPr>
              <a:t>Office Assistant</a:t>
            </a:r>
          </a:p>
          <a:p>
            <a:pPr marL="198882" indent="-198882" defTabSz="795528">
              <a:spcBef>
                <a:spcPts val="870"/>
              </a:spcBef>
            </a:pPr>
            <a:r>
              <a:rPr lang="en-US" sz="1740" kern="1200">
                <a:solidFill>
                  <a:schemeClr val="tx1"/>
                </a:solidFill>
                <a:effectLst/>
                <a:latin typeface="+mn-lt"/>
                <a:ea typeface="+mn-ea"/>
                <a:cs typeface="+mn-cs"/>
              </a:rPr>
              <a:t>Learning Commons Librarian</a:t>
            </a:r>
            <a:endParaRPr lang="en-US"/>
          </a:p>
        </p:txBody>
      </p:sp>
    </p:spTree>
    <p:extLst>
      <p:ext uri="{BB962C8B-B14F-4D97-AF65-F5344CB8AC3E}">
        <p14:creationId xmlns:p14="http://schemas.microsoft.com/office/powerpoint/2010/main" val="521868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863879-BF2C-8264-AB38-3357D60E75E0}"/>
              </a:ext>
            </a:extLst>
          </p:cNvPr>
          <p:cNvSpPr txBox="1"/>
          <p:nvPr/>
        </p:nvSpPr>
        <p:spPr>
          <a:xfrm>
            <a:off x="424048" y="589252"/>
            <a:ext cx="11343903" cy="95410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APPENDIX "A" </a:t>
            </a:r>
            <a:r>
              <a:rPr kumimoji="0" lang="en-CA" sz="18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CURRENT GRID</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Hourly Increments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Current Grid ($ per hour)</a:t>
            </a: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graphicFrame>
        <p:nvGraphicFramePr>
          <p:cNvPr id="7" name="Table 6">
            <a:extLst>
              <a:ext uri="{FF2B5EF4-FFF2-40B4-BE49-F238E27FC236}">
                <a16:creationId xmlns:a16="http://schemas.microsoft.com/office/drawing/2014/main" id="{6E0DC479-CA73-6FB5-CB2C-8B3A24EF16B5}"/>
              </a:ext>
            </a:extLst>
          </p:cNvPr>
          <p:cNvGraphicFramePr>
            <a:graphicFrameLocks noGrp="1"/>
          </p:cNvGraphicFramePr>
          <p:nvPr/>
        </p:nvGraphicFramePr>
        <p:xfrm>
          <a:off x="1565563" y="1893153"/>
          <a:ext cx="9060874" cy="3301344"/>
        </p:xfrm>
        <a:graphic>
          <a:graphicData uri="http://schemas.openxmlformats.org/drawingml/2006/table">
            <a:tbl>
              <a:tblPr firstRow="1" firstCol="1" bandRow="1">
                <a:tableStyleId>{5940675A-B579-460E-94D1-54222C63F5DA}</a:tableStyleId>
              </a:tblPr>
              <a:tblGrid>
                <a:gridCol w="1162349">
                  <a:extLst>
                    <a:ext uri="{9D8B030D-6E8A-4147-A177-3AD203B41FA5}">
                      <a16:colId xmlns:a16="http://schemas.microsoft.com/office/drawing/2014/main" val="2323884539"/>
                    </a:ext>
                  </a:extLst>
                </a:gridCol>
                <a:gridCol w="931765">
                  <a:extLst>
                    <a:ext uri="{9D8B030D-6E8A-4147-A177-3AD203B41FA5}">
                      <a16:colId xmlns:a16="http://schemas.microsoft.com/office/drawing/2014/main" val="478226654"/>
                    </a:ext>
                  </a:extLst>
                </a:gridCol>
                <a:gridCol w="869928">
                  <a:extLst>
                    <a:ext uri="{9D8B030D-6E8A-4147-A177-3AD203B41FA5}">
                      <a16:colId xmlns:a16="http://schemas.microsoft.com/office/drawing/2014/main" val="5881018"/>
                    </a:ext>
                  </a:extLst>
                </a:gridCol>
                <a:gridCol w="870976">
                  <a:extLst>
                    <a:ext uri="{9D8B030D-6E8A-4147-A177-3AD203B41FA5}">
                      <a16:colId xmlns:a16="http://schemas.microsoft.com/office/drawing/2014/main" val="3108028909"/>
                    </a:ext>
                  </a:extLst>
                </a:gridCol>
                <a:gridCol w="870976">
                  <a:extLst>
                    <a:ext uri="{9D8B030D-6E8A-4147-A177-3AD203B41FA5}">
                      <a16:colId xmlns:a16="http://schemas.microsoft.com/office/drawing/2014/main" val="2146983757"/>
                    </a:ext>
                  </a:extLst>
                </a:gridCol>
                <a:gridCol w="870976">
                  <a:extLst>
                    <a:ext uri="{9D8B030D-6E8A-4147-A177-3AD203B41FA5}">
                      <a16:colId xmlns:a16="http://schemas.microsoft.com/office/drawing/2014/main" val="3409348907"/>
                    </a:ext>
                  </a:extLst>
                </a:gridCol>
                <a:gridCol w="870976">
                  <a:extLst>
                    <a:ext uri="{9D8B030D-6E8A-4147-A177-3AD203B41FA5}">
                      <a16:colId xmlns:a16="http://schemas.microsoft.com/office/drawing/2014/main" val="3173548490"/>
                    </a:ext>
                  </a:extLst>
                </a:gridCol>
                <a:gridCol w="870976">
                  <a:extLst>
                    <a:ext uri="{9D8B030D-6E8A-4147-A177-3AD203B41FA5}">
                      <a16:colId xmlns:a16="http://schemas.microsoft.com/office/drawing/2014/main" val="339136656"/>
                    </a:ext>
                  </a:extLst>
                </a:gridCol>
                <a:gridCol w="870976">
                  <a:extLst>
                    <a:ext uri="{9D8B030D-6E8A-4147-A177-3AD203B41FA5}">
                      <a16:colId xmlns:a16="http://schemas.microsoft.com/office/drawing/2014/main" val="3521320432"/>
                    </a:ext>
                  </a:extLst>
                </a:gridCol>
                <a:gridCol w="870976">
                  <a:extLst>
                    <a:ext uri="{9D8B030D-6E8A-4147-A177-3AD203B41FA5}">
                      <a16:colId xmlns:a16="http://schemas.microsoft.com/office/drawing/2014/main" val="3644099465"/>
                    </a:ext>
                  </a:extLst>
                </a:gridCol>
              </a:tblGrid>
              <a:tr h="550224">
                <a:tc>
                  <a:txBody>
                    <a:bodyPr/>
                    <a:lstStyle/>
                    <a:p>
                      <a:r>
                        <a:rPr lang="en-CA" sz="2000" dirty="0">
                          <a:solidFill>
                            <a:srgbClr val="000000"/>
                          </a:solidFill>
                          <a:effectLst/>
                        </a:rPr>
                        <a:t>Category</a:t>
                      </a:r>
                      <a:endParaRPr lang="en-C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3</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5</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8</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9</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5195051"/>
                  </a:ext>
                </a:extLst>
              </a:tr>
              <a:tr h="550224">
                <a:tc>
                  <a:txBody>
                    <a:bodyPr/>
                    <a:lstStyle/>
                    <a:p>
                      <a:r>
                        <a:rPr lang="en-CA" sz="2000">
                          <a:solidFill>
                            <a:srgbClr val="000000"/>
                          </a:solidFill>
                          <a:effectLst/>
                        </a:rPr>
                        <a:t>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15.75 </a:t>
                      </a:r>
                    </a:p>
                  </a:txBody>
                  <a:tcPr marL="68580" marR="68580" marT="0" marB="0"/>
                </a:tc>
                <a:tc>
                  <a:txBody>
                    <a:bodyPr/>
                    <a:lstStyle/>
                    <a:p>
                      <a:r>
                        <a:rPr lang="en-CA" sz="2000" kern="1200">
                          <a:solidFill>
                            <a:srgbClr val="000000"/>
                          </a:solidFill>
                          <a:effectLst/>
                          <a:latin typeface="+mn-lt"/>
                          <a:ea typeface="+mn-ea"/>
                          <a:cs typeface="+mn-cs"/>
                        </a:rPr>
                        <a:t>16.13 </a:t>
                      </a:r>
                    </a:p>
                  </a:txBody>
                  <a:tcPr marL="68580" marR="68580" marT="0" marB="0"/>
                </a:tc>
                <a:tc>
                  <a:txBody>
                    <a:bodyPr/>
                    <a:lstStyle/>
                    <a:p>
                      <a:r>
                        <a:rPr lang="en-CA" sz="2000" kern="1200">
                          <a:solidFill>
                            <a:srgbClr val="000000"/>
                          </a:solidFill>
                          <a:effectLst/>
                          <a:latin typeface="+mn-lt"/>
                          <a:ea typeface="+mn-ea"/>
                          <a:cs typeface="+mn-cs"/>
                        </a:rPr>
                        <a:t>16.53 </a:t>
                      </a:r>
                    </a:p>
                  </a:txBody>
                  <a:tcPr marL="68580" marR="68580" marT="0" marB="0"/>
                </a:tc>
                <a:tc>
                  <a:txBody>
                    <a:bodyPr/>
                    <a:lstStyle/>
                    <a:p>
                      <a:r>
                        <a:rPr lang="en-CA" sz="2000" kern="1200">
                          <a:solidFill>
                            <a:srgbClr val="000000"/>
                          </a:solidFill>
                          <a:effectLst/>
                          <a:latin typeface="+mn-lt"/>
                          <a:ea typeface="+mn-ea"/>
                          <a:cs typeface="+mn-cs"/>
                        </a:rPr>
                        <a:t>16.95 </a:t>
                      </a:r>
                    </a:p>
                  </a:txBody>
                  <a:tcPr marL="68580" marR="68580" marT="0" marB="0"/>
                </a:tc>
                <a:tc>
                  <a:txBody>
                    <a:bodyPr/>
                    <a:lstStyle/>
                    <a:p>
                      <a:r>
                        <a:rPr lang="en-CA" sz="2000" kern="1200">
                          <a:solidFill>
                            <a:srgbClr val="000000"/>
                          </a:solidFill>
                          <a:effectLst/>
                          <a:latin typeface="+mn-lt"/>
                          <a:ea typeface="+mn-ea"/>
                          <a:cs typeface="+mn-cs"/>
                        </a:rPr>
                        <a:t>17.38 </a:t>
                      </a:r>
                    </a:p>
                  </a:txBody>
                  <a:tcPr marL="68580" marR="68580" marT="0" marB="0"/>
                </a:tc>
                <a:tc>
                  <a:txBody>
                    <a:bodyPr/>
                    <a:lstStyle/>
                    <a:p>
                      <a:r>
                        <a:rPr lang="en-CA" sz="2000" kern="1200">
                          <a:solidFill>
                            <a:srgbClr val="000000"/>
                          </a:solidFill>
                          <a:effectLst/>
                          <a:latin typeface="+mn-lt"/>
                          <a:ea typeface="+mn-ea"/>
                          <a:cs typeface="+mn-cs"/>
                        </a:rPr>
                        <a:t>17.82 </a:t>
                      </a:r>
                    </a:p>
                  </a:txBody>
                  <a:tcPr marL="68580" marR="68580" marT="0" marB="0"/>
                </a:tc>
                <a:tc>
                  <a:txBody>
                    <a:bodyPr/>
                    <a:lstStyle/>
                    <a:p>
                      <a:r>
                        <a:rPr lang="en-CA" sz="2000" kern="1200">
                          <a:solidFill>
                            <a:srgbClr val="000000"/>
                          </a:solidFill>
                          <a:effectLst/>
                          <a:latin typeface="+mn-lt"/>
                          <a:ea typeface="+mn-ea"/>
                          <a:cs typeface="+mn-cs"/>
                        </a:rPr>
                        <a:t>18.26 </a:t>
                      </a:r>
                    </a:p>
                  </a:txBody>
                  <a:tcPr marL="68580" marR="68580" marT="0" marB="0"/>
                </a:tc>
                <a:tc>
                  <a:txBody>
                    <a:bodyPr/>
                    <a:lstStyle/>
                    <a:p>
                      <a:r>
                        <a:rPr lang="en-CA" sz="2000" kern="1200">
                          <a:solidFill>
                            <a:srgbClr val="000000"/>
                          </a:solidFill>
                          <a:effectLst/>
                          <a:latin typeface="+mn-lt"/>
                          <a:ea typeface="+mn-ea"/>
                          <a:cs typeface="+mn-cs"/>
                        </a:rPr>
                        <a:t>18.73 </a:t>
                      </a:r>
                    </a:p>
                  </a:txBody>
                  <a:tcPr marL="68580" marR="68580" marT="0" marB="0"/>
                </a:tc>
                <a:tc>
                  <a:txBody>
                    <a:bodyPr/>
                    <a:lstStyle/>
                    <a:p>
                      <a:r>
                        <a:rPr lang="en-CA" sz="2000" kern="1200">
                          <a:solidFill>
                            <a:srgbClr val="000000"/>
                          </a:solidFill>
                          <a:effectLst/>
                          <a:latin typeface="+mn-lt"/>
                          <a:ea typeface="+mn-ea"/>
                          <a:cs typeface="+mn-cs"/>
                        </a:rPr>
                        <a:t>19.20 </a:t>
                      </a:r>
                    </a:p>
                  </a:txBody>
                  <a:tcPr marL="68580" marR="68580" marT="0" marB="0"/>
                </a:tc>
                <a:extLst>
                  <a:ext uri="{0D108BD9-81ED-4DB2-BD59-A6C34878D82A}">
                    <a16:rowId xmlns:a16="http://schemas.microsoft.com/office/drawing/2014/main" val="1681622653"/>
                  </a:ext>
                </a:extLst>
              </a:tr>
              <a:tr h="550224">
                <a:tc>
                  <a:txBody>
                    <a:bodyPr/>
                    <a:lstStyle/>
                    <a:p>
                      <a:r>
                        <a:rPr lang="en-CA" sz="2000">
                          <a:solidFill>
                            <a:srgbClr val="000000"/>
                          </a:solidFill>
                          <a:effectLst/>
                        </a:rPr>
                        <a:t>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17.78 </a:t>
                      </a:r>
                    </a:p>
                  </a:txBody>
                  <a:tcPr marL="68580" marR="68580" marT="0" marB="0"/>
                </a:tc>
                <a:tc>
                  <a:txBody>
                    <a:bodyPr/>
                    <a:lstStyle/>
                    <a:p>
                      <a:r>
                        <a:rPr lang="en-CA" sz="2000" kern="1200">
                          <a:solidFill>
                            <a:srgbClr val="000000"/>
                          </a:solidFill>
                          <a:effectLst/>
                          <a:latin typeface="+mn-lt"/>
                          <a:ea typeface="+mn-ea"/>
                          <a:cs typeface="+mn-cs"/>
                        </a:rPr>
                        <a:t>18.23 </a:t>
                      </a:r>
                    </a:p>
                  </a:txBody>
                  <a:tcPr marL="68580" marR="68580" marT="0" marB="0"/>
                </a:tc>
                <a:tc>
                  <a:txBody>
                    <a:bodyPr/>
                    <a:lstStyle/>
                    <a:p>
                      <a:r>
                        <a:rPr lang="en-CA" sz="2000" kern="1200">
                          <a:solidFill>
                            <a:srgbClr val="000000"/>
                          </a:solidFill>
                          <a:effectLst/>
                          <a:latin typeface="+mn-lt"/>
                          <a:ea typeface="+mn-ea"/>
                          <a:cs typeface="+mn-cs"/>
                        </a:rPr>
                        <a:t>18.66 </a:t>
                      </a:r>
                    </a:p>
                  </a:txBody>
                  <a:tcPr marL="68580" marR="68580" marT="0" marB="0"/>
                </a:tc>
                <a:tc>
                  <a:txBody>
                    <a:bodyPr/>
                    <a:lstStyle/>
                    <a:p>
                      <a:r>
                        <a:rPr lang="en-CA" sz="2000" kern="1200">
                          <a:solidFill>
                            <a:srgbClr val="000000"/>
                          </a:solidFill>
                          <a:effectLst/>
                          <a:latin typeface="+mn-lt"/>
                          <a:ea typeface="+mn-ea"/>
                          <a:cs typeface="+mn-cs"/>
                        </a:rPr>
                        <a:t>19.05 </a:t>
                      </a:r>
                    </a:p>
                  </a:txBody>
                  <a:tcPr marL="68580" marR="68580" marT="0" marB="0"/>
                </a:tc>
                <a:tc>
                  <a:txBody>
                    <a:bodyPr/>
                    <a:lstStyle/>
                    <a:p>
                      <a:r>
                        <a:rPr lang="en-CA" sz="2000" kern="1200">
                          <a:solidFill>
                            <a:srgbClr val="000000"/>
                          </a:solidFill>
                          <a:effectLst/>
                          <a:latin typeface="+mn-lt"/>
                          <a:ea typeface="+mn-ea"/>
                          <a:cs typeface="+mn-cs"/>
                        </a:rPr>
                        <a:t>19.65 </a:t>
                      </a:r>
                    </a:p>
                  </a:txBody>
                  <a:tcPr marL="68580" marR="68580" marT="0" marB="0"/>
                </a:tc>
                <a:tc>
                  <a:txBody>
                    <a:bodyPr/>
                    <a:lstStyle/>
                    <a:p>
                      <a:r>
                        <a:rPr lang="en-CA" sz="2000" kern="1200">
                          <a:solidFill>
                            <a:srgbClr val="000000"/>
                          </a:solidFill>
                          <a:effectLst/>
                          <a:latin typeface="+mn-lt"/>
                          <a:ea typeface="+mn-ea"/>
                          <a:cs typeface="+mn-cs"/>
                        </a:rPr>
                        <a:t>20.13 </a:t>
                      </a:r>
                    </a:p>
                  </a:txBody>
                  <a:tcPr marL="68580" marR="68580" marT="0" marB="0"/>
                </a:tc>
                <a:tc>
                  <a:txBody>
                    <a:bodyPr/>
                    <a:lstStyle/>
                    <a:p>
                      <a:r>
                        <a:rPr lang="en-CA" sz="2000" kern="1200">
                          <a:solidFill>
                            <a:srgbClr val="000000"/>
                          </a:solidFill>
                          <a:effectLst/>
                          <a:latin typeface="+mn-lt"/>
                          <a:ea typeface="+mn-ea"/>
                          <a:cs typeface="+mn-cs"/>
                        </a:rPr>
                        <a:t>20.60 </a:t>
                      </a:r>
                    </a:p>
                  </a:txBody>
                  <a:tcPr marL="68580" marR="68580" marT="0" marB="0"/>
                </a:tc>
                <a:tc>
                  <a:txBody>
                    <a:bodyPr/>
                    <a:lstStyle/>
                    <a:p>
                      <a:r>
                        <a:rPr lang="en-CA" sz="2000" kern="1200">
                          <a:solidFill>
                            <a:srgbClr val="000000"/>
                          </a:solidFill>
                          <a:effectLst/>
                          <a:latin typeface="+mn-lt"/>
                          <a:ea typeface="+mn-ea"/>
                          <a:cs typeface="+mn-cs"/>
                        </a:rPr>
                        <a:t>21.13 </a:t>
                      </a:r>
                    </a:p>
                  </a:txBody>
                  <a:tcPr marL="68580" marR="68580" marT="0" marB="0"/>
                </a:tc>
                <a:tc>
                  <a:txBody>
                    <a:bodyPr/>
                    <a:lstStyle/>
                    <a:p>
                      <a:r>
                        <a:rPr lang="en-CA" sz="2000" kern="1200">
                          <a:solidFill>
                            <a:srgbClr val="000000"/>
                          </a:solidFill>
                          <a:effectLst/>
                          <a:latin typeface="+mn-lt"/>
                          <a:ea typeface="+mn-ea"/>
                          <a:cs typeface="+mn-cs"/>
                        </a:rPr>
                        <a:t>21.62 </a:t>
                      </a:r>
                    </a:p>
                  </a:txBody>
                  <a:tcPr marL="68580" marR="68580" marT="0" marB="0"/>
                </a:tc>
                <a:extLst>
                  <a:ext uri="{0D108BD9-81ED-4DB2-BD59-A6C34878D82A}">
                    <a16:rowId xmlns:a16="http://schemas.microsoft.com/office/drawing/2014/main" val="670639731"/>
                  </a:ext>
                </a:extLst>
              </a:tr>
              <a:tr h="550224">
                <a:tc>
                  <a:txBody>
                    <a:bodyPr/>
                    <a:lstStyle/>
                    <a:p>
                      <a:r>
                        <a:rPr lang="en-CA" sz="2000">
                          <a:solidFill>
                            <a:srgbClr val="000000"/>
                          </a:solidFill>
                          <a:effectLst/>
                        </a:rPr>
                        <a:t>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18.11 </a:t>
                      </a:r>
                    </a:p>
                  </a:txBody>
                  <a:tcPr marL="68580" marR="68580" marT="0" marB="0"/>
                </a:tc>
                <a:tc>
                  <a:txBody>
                    <a:bodyPr/>
                    <a:lstStyle/>
                    <a:p>
                      <a:r>
                        <a:rPr lang="en-CA" sz="2000" kern="1200">
                          <a:solidFill>
                            <a:srgbClr val="000000"/>
                          </a:solidFill>
                          <a:effectLst/>
                          <a:latin typeface="+mn-lt"/>
                          <a:ea typeface="+mn-ea"/>
                          <a:cs typeface="+mn-cs"/>
                        </a:rPr>
                        <a:t>18.59 </a:t>
                      </a:r>
                    </a:p>
                  </a:txBody>
                  <a:tcPr marL="68580" marR="68580" marT="0" marB="0"/>
                </a:tc>
                <a:tc>
                  <a:txBody>
                    <a:bodyPr/>
                    <a:lstStyle/>
                    <a:p>
                      <a:r>
                        <a:rPr lang="en-CA" sz="2000" kern="1200">
                          <a:solidFill>
                            <a:srgbClr val="000000"/>
                          </a:solidFill>
                          <a:effectLst/>
                          <a:latin typeface="+mn-lt"/>
                          <a:ea typeface="+mn-ea"/>
                          <a:cs typeface="+mn-cs"/>
                        </a:rPr>
                        <a:t>18.99 </a:t>
                      </a:r>
                    </a:p>
                  </a:txBody>
                  <a:tcPr marL="68580" marR="68580" marT="0" marB="0"/>
                </a:tc>
                <a:tc>
                  <a:txBody>
                    <a:bodyPr/>
                    <a:lstStyle/>
                    <a:p>
                      <a:r>
                        <a:rPr lang="en-CA" sz="2000" kern="1200">
                          <a:solidFill>
                            <a:srgbClr val="000000"/>
                          </a:solidFill>
                          <a:effectLst/>
                          <a:latin typeface="+mn-lt"/>
                          <a:ea typeface="+mn-ea"/>
                          <a:cs typeface="+mn-cs"/>
                        </a:rPr>
                        <a:t>19.47 </a:t>
                      </a:r>
                    </a:p>
                  </a:txBody>
                  <a:tcPr marL="68580" marR="68580" marT="0" marB="0"/>
                </a:tc>
                <a:tc>
                  <a:txBody>
                    <a:bodyPr/>
                    <a:lstStyle/>
                    <a:p>
                      <a:r>
                        <a:rPr lang="en-CA" sz="2000" kern="1200">
                          <a:solidFill>
                            <a:srgbClr val="000000"/>
                          </a:solidFill>
                          <a:effectLst/>
                          <a:latin typeface="+mn-lt"/>
                          <a:ea typeface="+mn-ea"/>
                          <a:cs typeface="+mn-cs"/>
                        </a:rPr>
                        <a:t>20.15 </a:t>
                      </a:r>
                    </a:p>
                  </a:txBody>
                  <a:tcPr marL="68580" marR="68580" marT="0" marB="0"/>
                </a:tc>
                <a:tc>
                  <a:txBody>
                    <a:bodyPr/>
                    <a:lstStyle/>
                    <a:p>
                      <a:r>
                        <a:rPr lang="en-CA" sz="2000" kern="1200">
                          <a:solidFill>
                            <a:srgbClr val="000000"/>
                          </a:solidFill>
                          <a:effectLst/>
                          <a:latin typeface="+mn-lt"/>
                          <a:ea typeface="+mn-ea"/>
                          <a:cs typeface="+mn-cs"/>
                        </a:rPr>
                        <a:t>20.60 </a:t>
                      </a:r>
                    </a:p>
                  </a:txBody>
                  <a:tcPr marL="68580" marR="68580" marT="0" marB="0"/>
                </a:tc>
                <a:tc>
                  <a:txBody>
                    <a:bodyPr/>
                    <a:lstStyle/>
                    <a:p>
                      <a:r>
                        <a:rPr lang="en-CA" sz="2000" kern="1200">
                          <a:solidFill>
                            <a:srgbClr val="000000"/>
                          </a:solidFill>
                          <a:effectLst/>
                          <a:latin typeface="+mn-lt"/>
                          <a:ea typeface="+mn-ea"/>
                          <a:cs typeface="+mn-cs"/>
                        </a:rPr>
                        <a:t>21.15 </a:t>
                      </a:r>
                    </a:p>
                  </a:txBody>
                  <a:tcPr marL="68580" marR="68580" marT="0" marB="0"/>
                </a:tc>
                <a:tc>
                  <a:txBody>
                    <a:bodyPr/>
                    <a:lstStyle/>
                    <a:p>
                      <a:r>
                        <a:rPr lang="en-CA" sz="2000" kern="1200">
                          <a:solidFill>
                            <a:srgbClr val="000000"/>
                          </a:solidFill>
                          <a:effectLst/>
                          <a:latin typeface="+mn-lt"/>
                          <a:ea typeface="+mn-ea"/>
                          <a:cs typeface="+mn-cs"/>
                        </a:rPr>
                        <a:t>21.69 </a:t>
                      </a:r>
                    </a:p>
                  </a:txBody>
                  <a:tcPr marL="68580" marR="68580" marT="0" marB="0"/>
                </a:tc>
                <a:tc>
                  <a:txBody>
                    <a:bodyPr/>
                    <a:lstStyle/>
                    <a:p>
                      <a:r>
                        <a:rPr lang="en-CA" sz="2000" kern="1200">
                          <a:solidFill>
                            <a:srgbClr val="000000"/>
                          </a:solidFill>
                          <a:effectLst/>
                          <a:latin typeface="+mn-lt"/>
                          <a:ea typeface="+mn-ea"/>
                          <a:cs typeface="+mn-cs"/>
                        </a:rPr>
                        <a:t>22.16 </a:t>
                      </a:r>
                    </a:p>
                  </a:txBody>
                  <a:tcPr marL="68580" marR="68580" marT="0" marB="0"/>
                </a:tc>
                <a:extLst>
                  <a:ext uri="{0D108BD9-81ED-4DB2-BD59-A6C34878D82A}">
                    <a16:rowId xmlns:a16="http://schemas.microsoft.com/office/drawing/2014/main" val="3659696984"/>
                  </a:ext>
                </a:extLst>
              </a:tr>
              <a:tr h="550224">
                <a:tc>
                  <a:txBody>
                    <a:bodyPr/>
                    <a:lstStyle/>
                    <a:p>
                      <a:r>
                        <a:rPr lang="en-CA" sz="2000">
                          <a:solidFill>
                            <a:srgbClr val="000000"/>
                          </a:solidFill>
                          <a:effectLst/>
                        </a:rPr>
                        <a:t>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18.65 </a:t>
                      </a:r>
                    </a:p>
                  </a:txBody>
                  <a:tcPr marL="68580" marR="68580" marT="0" marB="0"/>
                </a:tc>
                <a:tc>
                  <a:txBody>
                    <a:bodyPr/>
                    <a:lstStyle/>
                    <a:p>
                      <a:r>
                        <a:rPr lang="en-CA" sz="2000" kern="1200">
                          <a:solidFill>
                            <a:srgbClr val="000000"/>
                          </a:solidFill>
                          <a:effectLst/>
                          <a:latin typeface="+mn-lt"/>
                          <a:ea typeface="+mn-ea"/>
                          <a:cs typeface="+mn-cs"/>
                        </a:rPr>
                        <a:t>19.05 </a:t>
                      </a:r>
                    </a:p>
                  </a:txBody>
                  <a:tcPr marL="68580" marR="68580" marT="0" marB="0"/>
                </a:tc>
                <a:tc>
                  <a:txBody>
                    <a:bodyPr/>
                    <a:lstStyle/>
                    <a:p>
                      <a:r>
                        <a:rPr lang="en-CA" sz="2000" kern="1200">
                          <a:solidFill>
                            <a:srgbClr val="000000"/>
                          </a:solidFill>
                          <a:effectLst/>
                          <a:latin typeface="+mn-lt"/>
                          <a:ea typeface="+mn-ea"/>
                          <a:cs typeface="+mn-cs"/>
                        </a:rPr>
                        <a:t>19.58 </a:t>
                      </a:r>
                    </a:p>
                  </a:txBody>
                  <a:tcPr marL="68580" marR="68580" marT="0" marB="0"/>
                </a:tc>
                <a:tc>
                  <a:txBody>
                    <a:bodyPr/>
                    <a:lstStyle/>
                    <a:p>
                      <a:r>
                        <a:rPr lang="en-CA" sz="2000" kern="1200">
                          <a:solidFill>
                            <a:srgbClr val="000000"/>
                          </a:solidFill>
                          <a:effectLst/>
                          <a:latin typeface="+mn-lt"/>
                          <a:ea typeface="+mn-ea"/>
                          <a:cs typeface="+mn-cs"/>
                        </a:rPr>
                        <a:t>20.02 </a:t>
                      </a:r>
                    </a:p>
                  </a:txBody>
                  <a:tcPr marL="68580" marR="68580" marT="0" marB="0"/>
                </a:tc>
                <a:tc>
                  <a:txBody>
                    <a:bodyPr/>
                    <a:lstStyle/>
                    <a:p>
                      <a:r>
                        <a:rPr lang="en-CA" sz="2000" kern="1200">
                          <a:solidFill>
                            <a:srgbClr val="000000"/>
                          </a:solidFill>
                          <a:effectLst/>
                          <a:latin typeface="+mn-lt"/>
                          <a:ea typeface="+mn-ea"/>
                          <a:cs typeface="+mn-cs"/>
                        </a:rPr>
                        <a:t>20.73 </a:t>
                      </a:r>
                    </a:p>
                  </a:txBody>
                  <a:tcPr marL="68580" marR="68580" marT="0" marB="0"/>
                </a:tc>
                <a:tc>
                  <a:txBody>
                    <a:bodyPr/>
                    <a:lstStyle/>
                    <a:p>
                      <a:r>
                        <a:rPr lang="en-CA" sz="2000" kern="1200">
                          <a:solidFill>
                            <a:srgbClr val="000000"/>
                          </a:solidFill>
                          <a:effectLst/>
                          <a:latin typeface="+mn-lt"/>
                          <a:ea typeface="+mn-ea"/>
                          <a:cs typeface="+mn-cs"/>
                        </a:rPr>
                        <a:t>21.20 </a:t>
                      </a:r>
                    </a:p>
                  </a:txBody>
                  <a:tcPr marL="68580" marR="68580" marT="0" marB="0"/>
                </a:tc>
                <a:tc>
                  <a:txBody>
                    <a:bodyPr/>
                    <a:lstStyle/>
                    <a:p>
                      <a:r>
                        <a:rPr lang="en-CA" sz="2000" kern="1200">
                          <a:solidFill>
                            <a:srgbClr val="000000"/>
                          </a:solidFill>
                          <a:effectLst/>
                          <a:latin typeface="+mn-lt"/>
                          <a:ea typeface="+mn-ea"/>
                          <a:cs typeface="+mn-cs"/>
                        </a:rPr>
                        <a:t>21.73 </a:t>
                      </a:r>
                    </a:p>
                  </a:txBody>
                  <a:tcPr marL="68580" marR="68580" marT="0" marB="0"/>
                </a:tc>
                <a:tc>
                  <a:txBody>
                    <a:bodyPr/>
                    <a:lstStyle/>
                    <a:p>
                      <a:r>
                        <a:rPr lang="en-CA" sz="2000" kern="1200">
                          <a:solidFill>
                            <a:srgbClr val="000000"/>
                          </a:solidFill>
                          <a:effectLst/>
                          <a:latin typeface="+mn-lt"/>
                          <a:ea typeface="+mn-ea"/>
                          <a:cs typeface="+mn-cs"/>
                        </a:rPr>
                        <a:t>22.28 </a:t>
                      </a:r>
                    </a:p>
                  </a:txBody>
                  <a:tcPr marL="68580" marR="68580" marT="0" marB="0"/>
                </a:tc>
                <a:tc>
                  <a:txBody>
                    <a:bodyPr/>
                    <a:lstStyle/>
                    <a:p>
                      <a:r>
                        <a:rPr lang="en-CA" sz="2000" kern="1200">
                          <a:solidFill>
                            <a:srgbClr val="000000"/>
                          </a:solidFill>
                          <a:effectLst/>
                          <a:latin typeface="+mn-lt"/>
                          <a:ea typeface="+mn-ea"/>
                          <a:cs typeface="+mn-cs"/>
                        </a:rPr>
                        <a:t>22.79 </a:t>
                      </a:r>
                    </a:p>
                  </a:txBody>
                  <a:tcPr marL="68580" marR="68580" marT="0" marB="0"/>
                </a:tc>
                <a:extLst>
                  <a:ext uri="{0D108BD9-81ED-4DB2-BD59-A6C34878D82A}">
                    <a16:rowId xmlns:a16="http://schemas.microsoft.com/office/drawing/2014/main" val="2115209771"/>
                  </a:ext>
                </a:extLst>
              </a:tr>
              <a:tr h="550224">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kern="1200">
                          <a:solidFill>
                            <a:srgbClr val="000000"/>
                          </a:solidFill>
                          <a:effectLst/>
                          <a:latin typeface="+mn-lt"/>
                          <a:ea typeface="+mn-ea"/>
                          <a:cs typeface="+mn-cs"/>
                        </a:rPr>
                        <a:t>19.13 </a:t>
                      </a:r>
                    </a:p>
                  </a:txBody>
                  <a:tcPr marL="68580" marR="68580" marT="0" marB="0"/>
                </a:tc>
                <a:tc>
                  <a:txBody>
                    <a:bodyPr/>
                    <a:lstStyle/>
                    <a:p>
                      <a:r>
                        <a:rPr lang="en-CA" sz="2000" kern="1200">
                          <a:solidFill>
                            <a:srgbClr val="000000"/>
                          </a:solidFill>
                          <a:effectLst/>
                          <a:latin typeface="+mn-lt"/>
                          <a:ea typeface="+mn-ea"/>
                          <a:cs typeface="+mn-cs"/>
                        </a:rPr>
                        <a:t>19.62 </a:t>
                      </a:r>
                    </a:p>
                  </a:txBody>
                  <a:tcPr marL="68580" marR="68580" marT="0" marB="0"/>
                </a:tc>
                <a:tc>
                  <a:txBody>
                    <a:bodyPr/>
                    <a:lstStyle/>
                    <a:p>
                      <a:r>
                        <a:rPr lang="en-CA" sz="2000" kern="1200">
                          <a:solidFill>
                            <a:srgbClr val="000000"/>
                          </a:solidFill>
                          <a:effectLst/>
                          <a:latin typeface="+mn-lt"/>
                          <a:ea typeface="+mn-ea"/>
                          <a:cs typeface="+mn-cs"/>
                        </a:rPr>
                        <a:t>20.13 </a:t>
                      </a:r>
                    </a:p>
                  </a:txBody>
                  <a:tcPr marL="68580" marR="68580" marT="0" marB="0"/>
                </a:tc>
                <a:tc>
                  <a:txBody>
                    <a:bodyPr/>
                    <a:lstStyle/>
                    <a:p>
                      <a:r>
                        <a:rPr lang="en-CA" sz="2000" kern="1200">
                          <a:solidFill>
                            <a:srgbClr val="000000"/>
                          </a:solidFill>
                          <a:effectLst/>
                          <a:latin typeface="+mn-lt"/>
                          <a:ea typeface="+mn-ea"/>
                          <a:cs typeface="+mn-cs"/>
                        </a:rPr>
                        <a:t>20.56 </a:t>
                      </a:r>
                    </a:p>
                  </a:txBody>
                  <a:tcPr marL="68580" marR="68580" marT="0" marB="0"/>
                </a:tc>
                <a:tc>
                  <a:txBody>
                    <a:bodyPr/>
                    <a:lstStyle/>
                    <a:p>
                      <a:r>
                        <a:rPr lang="en-CA" sz="2000" kern="1200">
                          <a:solidFill>
                            <a:srgbClr val="000000"/>
                          </a:solidFill>
                          <a:effectLst/>
                          <a:latin typeface="+mn-lt"/>
                          <a:ea typeface="+mn-ea"/>
                          <a:cs typeface="+mn-cs"/>
                        </a:rPr>
                        <a:t>21.25 </a:t>
                      </a:r>
                    </a:p>
                  </a:txBody>
                  <a:tcPr marL="68580" marR="68580" marT="0" marB="0"/>
                </a:tc>
                <a:tc>
                  <a:txBody>
                    <a:bodyPr/>
                    <a:lstStyle/>
                    <a:p>
                      <a:r>
                        <a:rPr lang="en-CA" sz="2000" kern="1200">
                          <a:solidFill>
                            <a:srgbClr val="000000"/>
                          </a:solidFill>
                          <a:effectLst/>
                          <a:latin typeface="+mn-lt"/>
                          <a:ea typeface="+mn-ea"/>
                          <a:cs typeface="+mn-cs"/>
                        </a:rPr>
                        <a:t>21.79 </a:t>
                      </a:r>
                    </a:p>
                  </a:txBody>
                  <a:tcPr marL="68580" marR="68580" marT="0" marB="0"/>
                </a:tc>
                <a:tc>
                  <a:txBody>
                    <a:bodyPr/>
                    <a:lstStyle/>
                    <a:p>
                      <a:r>
                        <a:rPr lang="en-CA" sz="2000" kern="1200">
                          <a:solidFill>
                            <a:srgbClr val="000000"/>
                          </a:solidFill>
                          <a:effectLst/>
                          <a:latin typeface="+mn-lt"/>
                          <a:ea typeface="+mn-ea"/>
                          <a:cs typeface="+mn-cs"/>
                        </a:rPr>
                        <a:t>22.36 </a:t>
                      </a:r>
                    </a:p>
                  </a:txBody>
                  <a:tcPr marL="68580" marR="68580" marT="0" marB="0"/>
                </a:tc>
                <a:tc>
                  <a:txBody>
                    <a:bodyPr/>
                    <a:lstStyle/>
                    <a:p>
                      <a:r>
                        <a:rPr lang="en-CA" sz="2000" kern="1200">
                          <a:solidFill>
                            <a:srgbClr val="000000"/>
                          </a:solidFill>
                          <a:effectLst/>
                          <a:latin typeface="+mn-lt"/>
                          <a:ea typeface="+mn-ea"/>
                          <a:cs typeface="+mn-cs"/>
                        </a:rPr>
                        <a:t>22.86 </a:t>
                      </a:r>
                    </a:p>
                  </a:txBody>
                  <a:tcPr marL="68580" marR="68580" marT="0" marB="0"/>
                </a:tc>
                <a:tc>
                  <a:txBody>
                    <a:bodyPr/>
                    <a:lstStyle/>
                    <a:p>
                      <a:r>
                        <a:rPr lang="en-CA" sz="2000" kern="1200" dirty="0">
                          <a:solidFill>
                            <a:srgbClr val="000000"/>
                          </a:solidFill>
                          <a:effectLst/>
                          <a:latin typeface="+mn-lt"/>
                          <a:ea typeface="+mn-ea"/>
                          <a:cs typeface="+mn-cs"/>
                        </a:rPr>
                        <a:t>23.39</a:t>
                      </a:r>
                    </a:p>
                  </a:txBody>
                  <a:tcPr marL="68580" marR="68580" marT="0" marB="0"/>
                </a:tc>
                <a:extLst>
                  <a:ext uri="{0D108BD9-81ED-4DB2-BD59-A6C34878D82A}">
                    <a16:rowId xmlns:a16="http://schemas.microsoft.com/office/drawing/2014/main" val="1757014409"/>
                  </a:ext>
                </a:extLst>
              </a:tr>
            </a:tbl>
          </a:graphicData>
        </a:graphic>
      </p:graphicFrame>
    </p:spTree>
    <p:extLst>
      <p:ext uri="{BB962C8B-B14F-4D97-AF65-F5344CB8AC3E}">
        <p14:creationId xmlns:p14="http://schemas.microsoft.com/office/powerpoint/2010/main" val="660214567"/>
      </p:ext>
    </p:extLst>
  </p:cSld>
  <p:clrMapOvr>
    <a:masterClrMapping/>
  </p:clrMapOvr>
  <mc:AlternateContent xmlns:mc="http://schemas.openxmlformats.org/markup-compatibility/2006" xmlns:p14="http://schemas.microsoft.com/office/powerpoint/2010/main">
    <mc:Choice Requires="p14">
      <p:transition spd="slow" p14:dur="3000" advTm="2000"/>
    </mc:Choice>
    <mc:Fallback xmlns="">
      <p:transition spd="slow" advTm="2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CA57E-9A17-3561-0E3C-88B5DDDFF058}"/>
              </a:ext>
            </a:extLst>
          </p:cNvPr>
          <p:cNvSpPr>
            <a:spLocks noGrp="1"/>
          </p:cNvSpPr>
          <p:nvPr>
            <p:ph type="title"/>
          </p:nvPr>
        </p:nvSpPr>
        <p:spPr/>
        <p:txBody>
          <a:bodyPr/>
          <a:lstStyle/>
          <a:p>
            <a:pPr algn="ctr"/>
            <a:r>
              <a:rPr lang="en-US" dirty="0"/>
              <a:t>everyone</a:t>
            </a:r>
            <a:endParaRPr lang="en-CA" dirty="0"/>
          </a:p>
        </p:txBody>
      </p:sp>
      <p:sp>
        <p:nvSpPr>
          <p:cNvPr id="3" name="Content Placeholder 2">
            <a:extLst>
              <a:ext uri="{FF2B5EF4-FFF2-40B4-BE49-F238E27FC236}">
                <a16:creationId xmlns:a16="http://schemas.microsoft.com/office/drawing/2014/main" id="{10E9B4D5-DBA5-62D9-E056-910471471CCE}"/>
              </a:ext>
            </a:extLst>
          </p:cNvPr>
          <p:cNvSpPr>
            <a:spLocks noGrp="1"/>
          </p:cNvSpPr>
          <p:nvPr>
            <p:ph idx="1"/>
          </p:nvPr>
        </p:nvSpPr>
        <p:spPr/>
        <p:txBody>
          <a:bodyPr/>
          <a:lstStyle/>
          <a:p>
            <a:pPr algn="ctr"/>
            <a:r>
              <a:rPr lang="en-US" sz="2000" b="1" i="0" u="none" strike="noStrike" baseline="0" dirty="0">
                <a:solidFill>
                  <a:srgbClr val="000000"/>
                </a:solidFill>
                <a:highlight>
                  <a:srgbClr val="FFFF00"/>
                </a:highlight>
                <a:latin typeface="Arial" panose="020B0604020202020204" pitchFamily="34" charset="0"/>
              </a:rPr>
              <a:t>Effective as of June 1, 2023</a:t>
            </a:r>
          </a:p>
          <a:p>
            <a:pPr algn="ctr"/>
            <a:r>
              <a:rPr lang="en-US" sz="2000" b="1" i="0" u="none" strike="noStrike" baseline="0" dirty="0">
                <a:solidFill>
                  <a:srgbClr val="000000"/>
                </a:solidFill>
                <a:latin typeface="Arial" panose="020B0604020202020204" pitchFamily="34" charset="0"/>
              </a:rPr>
              <a:t>Phase 1 Rate </a:t>
            </a:r>
            <a:r>
              <a:rPr lang="en-US" sz="2000" b="1" i="0" u="none" strike="noStrike" baseline="0" dirty="0">
                <a:solidFill>
                  <a:srgbClr val="000000"/>
                </a:solidFill>
                <a:highlight>
                  <a:srgbClr val="FFFF00"/>
                </a:highlight>
                <a:latin typeface="Arial" panose="020B0604020202020204" pitchFamily="34" charset="0"/>
              </a:rPr>
              <a:t>Increase </a:t>
            </a:r>
            <a:br>
              <a:rPr lang="en-US" sz="2000" b="1" i="0" u="none" strike="noStrike" baseline="0" dirty="0">
                <a:solidFill>
                  <a:srgbClr val="000000"/>
                </a:solidFill>
                <a:highlight>
                  <a:srgbClr val="FFFF00"/>
                </a:highlight>
                <a:latin typeface="Arial" panose="020B0604020202020204" pitchFamily="34" charset="0"/>
              </a:rPr>
            </a:br>
            <a:r>
              <a:rPr lang="en-US" sz="2000" b="1" i="0" u="none" strike="noStrike" baseline="0" dirty="0">
                <a:solidFill>
                  <a:srgbClr val="000000"/>
                </a:solidFill>
                <a:highlight>
                  <a:srgbClr val="FFFF00"/>
                </a:highlight>
                <a:latin typeface="Arial" panose="020B0604020202020204" pitchFamily="34" charset="0"/>
              </a:rPr>
              <a:t>1.25% Increase</a:t>
            </a:r>
            <a:endParaRPr lang="en-US" sz="2000" b="0" i="0" u="none" strike="noStrike" baseline="0" dirty="0">
              <a:solidFill>
                <a:srgbClr val="000000"/>
              </a:solidFill>
              <a:highlight>
                <a:srgbClr val="FFFF00"/>
              </a:highlight>
              <a:latin typeface="Arial" panose="020B0604020202020204" pitchFamily="34" charset="0"/>
            </a:endParaRPr>
          </a:p>
          <a:p>
            <a:pPr algn="ctr"/>
            <a:endParaRPr lang="en-CA" dirty="0"/>
          </a:p>
        </p:txBody>
      </p:sp>
    </p:spTree>
    <p:extLst>
      <p:ext uri="{BB962C8B-B14F-4D97-AF65-F5344CB8AC3E}">
        <p14:creationId xmlns:p14="http://schemas.microsoft.com/office/powerpoint/2010/main" val="569867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863879-BF2C-8264-AB38-3357D60E75E0}"/>
              </a:ext>
            </a:extLst>
          </p:cNvPr>
          <p:cNvSpPr txBox="1"/>
          <p:nvPr/>
        </p:nvSpPr>
        <p:spPr>
          <a:xfrm>
            <a:off x="265277" y="265695"/>
            <a:ext cx="11343903" cy="150810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APPENDIX "A"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Hourly Increments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Effective as of June 1, 2023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Phase 1 Rate </a:t>
            </a:r>
            <a:r>
              <a:rPr kumimoji="0" lang="en-US" sz="1800" b="1"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Increase </a:t>
            </a:r>
            <a:br>
              <a:rPr kumimoji="0" lang="en-US" sz="1800" b="1"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br>
            <a:r>
              <a:rPr kumimoji="0" lang="en-US" sz="1800" b="1"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1.25% Increase</a:t>
            </a:r>
            <a:endParaRPr kumimoji="0" lang="en-US" sz="18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endParaRPr>
          </a:p>
        </p:txBody>
      </p:sp>
      <p:graphicFrame>
        <p:nvGraphicFramePr>
          <p:cNvPr id="7" name="Table 6">
            <a:extLst>
              <a:ext uri="{FF2B5EF4-FFF2-40B4-BE49-F238E27FC236}">
                <a16:creationId xmlns:a16="http://schemas.microsoft.com/office/drawing/2014/main" id="{6E0DC479-CA73-6FB5-CB2C-8B3A24EF16B5}"/>
              </a:ext>
            </a:extLst>
          </p:cNvPr>
          <p:cNvGraphicFramePr>
            <a:graphicFrameLocks noGrp="1"/>
          </p:cNvGraphicFramePr>
          <p:nvPr/>
        </p:nvGraphicFramePr>
        <p:xfrm>
          <a:off x="1406791" y="1949424"/>
          <a:ext cx="9060874" cy="3301344"/>
        </p:xfrm>
        <a:graphic>
          <a:graphicData uri="http://schemas.openxmlformats.org/drawingml/2006/table">
            <a:tbl>
              <a:tblPr firstRow="1" firstCol="1" bandRow="1">
                <a:tableStyleId>{5940675A-B579-460E-94D1-54222C63F5DA}</a:tableStyleId>
              </a:tblPr>
              <a:tblGrid>
                <a:gridCol w="1162349">
                  <a:extLst>
                    <a:ext uri="{9D8B030D-6E8A-4147-A177-3AD203B41FA5}">
                      <a16:colId xmlns:a16="http://schemas.microsoft.com/office/drawing/2014/main" val="2323884539"/>
                    </a:ext>
                  </a:extLst>
                </a:gridCol>
                <a:gridCol w="931765">
                  <a:extLst>
                    <a:ext uri="{9D8B030D-6E8A-4147-A177-3AD203B41FA5}">
                      <a16:colId xmlns:a16="http://schemas.microsoft.com/office/drawing/2014/main" val="478226654"/>
                    </a:ext>
                  </a:extLst>
                </a:gridCol>
                <a:gridCol w="869928">
                  <a:extLst>
                    <a:ext uri="{9D8B030D-6E8A-4147-A177-3AD203B41FA5}">
                      <a16:colId xmlns:a16="http://schemas.microsoft.com/office/drawing/2014/main" val="5881018"/>
                    </a:ext>
                  </a:extLst>
                </a:gridCol>
                <a:gridCol w="870976">
                  <a:extLst>
                    <a:ext uri="{9D8B030D-6E8A-4147-A177-3AD203B41FA5}">
                      <a16:colId xmlns:a16="http://schemas.microsoft.com/office/drawing/2014/main" val="3108028909"/>
                    </a:ext>
                  </a:extLst>
                </a:gridCol>
                <a:gridCol w="870976">
                  <a:extLst>
                    <a:ext uri="{9D8B030D-6E8A-4147-A177-3AD203B41FA5}">
                      <a16:colId xmlns:a16="http://schemas.microsoft.com/office/drawing/2014/main" val="2146983757"/>
                    </a:ext>
                  </a:extLst>
                </a:gridCol>
                <a:gridCol w="870976">
                  <a:extLst>
                    <a:ext uri="{9D8B030D-6E8A-4147-A177-3AD203B41FA5}">
                      <a16:colId xmlns:a16="http://schemas.microsoft.com/office/drawing/2014/main" val="3409348907"/>
                    </a:ext>
                  </a:extLst>
                </a:gridCol>
                <a:gridCol w="870976">
                  <a:extLst>
                    <a:ext uri="{9D8B030D-6E8A-4147-A177-3AD203B41FA5}">
                      <a16:colId xmlns:a16="http://schemas.microsoft.com/office/drawing/2014/main" val="3173548490"/>
                    </a:ext>
                  </a:extLst>
                </a:gridCol>
                <a:gridCol w="870976">
                  <a:extLst>
                    <a:ext uri="{9D8B030D-6E8A-4147-A177-3AD203B41FA5}">
                      <a16:colId xmlns:a16="http://schemas.microsoft.com/office/drawing/2014/main" val="339136656"/>
                    </a:ext>
                  </a:extLst>
                </a:gridCol>
                <a:gridCol w="870976">
                  <a:extLst>
                    <a:ext uri="{9D8B030D-6E8A-4147-A177-3AD203B41FA5}">
                      <a16:colId xmlns:a16="http://schemas.microsoft.com/office/drawing/2014/main" val="3521320432"/>
                    </a:ext>
                  </a:extLst>
                </a:gridCol>
                <a:gridCol w="870976">
                  <a:extLst>
                    <a:ext uri="{9D8B030D-6E8A-4147-A177-3AD203B41FA5}">
                      <a16:colId xmlns:a16="http://schemas.microsoft.com/office/drawing/2014/main" val="3644099465"/>
                    </a:ext>
                  </a:extLst>
                </a:gridCol>
              </a:tblGrid>
              <a:tr h="550224">
                <a:tc>
                  <a:txBody>
                    <a:bodyPr/>
                    <a:lstStyle/>
                    <a:p>
                      <a:r>
                        <a:rPr lang="en-CA" sz="2000" dirty="0">
                          <a:solidFill>
                            <a:srgbClr val="000000"/>
                          </a:solidFill>
                          <a:effectLst/>
                        </a:rPr>
                        <a:t>Category</a:t>
                      </a:r>
                      <a:endParaRPr lang="en-C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3</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5</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8</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9</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5195051"/>
                  </a:ext>
                </a:extLst>
              </a:tr>
              <a:tr h="550224">
                <a:tc>
                  <a:txBody>
                    <a:bodyPr/>
                    <a:lstStyle/>
                    <a:p>
                      <a:r>
                        <a:rPr lang="en-CA" sz="2000">
                          <a:solidFill>
                            <a:srgbClr val="000000"/>
                          </a:solidFill>
                          <a:effectLst/>
                        </a:rPr>
                        <a:t>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15.95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16.33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16.74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17.16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17.60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18.04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18.49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18.96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19.44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1622653"/>
                  </a:ext>
                </a:extLst>
              </a:tr>
              <a:tr h="550224">
                <a:tc>
                  <a:txBody>
                    <a:bodyPr/>
                    <a:lstStyle/>
                    <a:p>
                      <a:r>
                        <a:rPr lang="en-CA" sz="2000">
                          <a:solidFill>
                            <a:srgbClr val="000000"/>
                          </a:solidFill>
                          <a:effectLst/>
                        </a:rPr>
                        <a:t>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18.00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18.46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18.89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19.29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19.90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20.38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21.39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21.89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0639731"/>
                  </a:ext>
                </a:extLst>
              </a:tr>
              <a:tr h="550224">
                <a:tc>
                  <a:txBody>
                    <a:bodyPr/>
                    <a:lstStyle/>
                    <a:p>
                      <a:r>
                        <a:rPr lang="en-CA" sz="2000">
                          <a:solidFill>
                            <a:srgbClr val="000000"/>
                          </a:solidFill>
                          <a:effectLst/>
                        </a:rPr>
                        <a:t>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18.34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19.23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19.71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20.40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21.41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21.96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22.44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9696984"/>
                  </a:ext>
                </a:extLst>
              </a:tr>
              <a:tr h="550224">
                <a:tc>
                  <a:txBody>
                    <a:bodyPr/>
                    <a:lstStyle/>
                    <a:p>
                      <a:r>
                        <a:rPr lang="en-CA" sz="2000">
                          <a:solidFill>
                            <a:srgbClr val="000000"/>
                          </a:solidFill>
                          <a:effectLst/>
                        </a:rPr>
                        <a:t>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18.88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19.29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20.27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20.99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21.47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22.00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22.56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23.07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5209771"/>
                  </a:ext>
                </a:extLst>
              </a:tr>
              <a:tr h="550224">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19.37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19.87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 20.38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21.52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22.06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22.64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23.15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dirty="0">
                          <a:solidFill>
                            <a:srgbClr val="000000"/>
                          </a:solidFill>
                          <a:effectLst/>
                        </a:rPr>
                        <a:t>23.68 </a:t>
                      </a:r>
                      <a:endParaRPr lang="en-C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7014409"/>
                  </a:ext>
                </a:extLst>
              </a:tr>
            </a:tbl>
          </a:graphicData>
        </a:graphic>
      </p:graphicFrame>
    </p:spTree>
    <p:extLst>
      <p:ext uri="{BB962C8B-B14F-4D97-AF65-F5344CB8AC3E}">
        <p14:creationId xmlns:p14="http://schemas.microsoft.com/office/powerpoint/2010/main" val="4101353880"/>
      </p:ext>
    </p:extLst>
  </p:cSld>
  <p:clrMapOvr>
    <a:masterClrMapping/>
  </p:clrMapOvr>
  <mc:AlternateContent xmlns:mc="http://schemas.openxmlformats.org/markup-compatibility/2006" xmlns:p14="http://schemas.microsoft.com/office/powerpoint/2010/main">
    <mc:Choice Requires="p14">
      <p:transition spd="slow" p14:dur="3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863879-BF2C-8264-AB38-3357D60E75E0}"/>
              </a:ext>
            </a:extLst>
          </p:cNvPr>
          <p:cNvSpPr txBox="1"/>
          <p:nvPr/>
        </p:nvSpPr>
        <p:spPr>
          <a:xfrm>
            <a:off x="424048" y="189820"/>
            <a:ext cx="11343903" cy="1231106"/>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APPENDIX "A"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Hourly Increments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Effective as of September 1, 2023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Grid Change Phase 1 </a:t>
            </a:r>
            <a:endParaRPr kumimoji="0" lang="en-US" sz="18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endParaRPr>
          </a:p>
        </p:txBody>
      </p:sp>
      <p:graphicFrame>
        <p:nvGraphicFramePr>
          <p:cNvPr id="7" name="Table 6">
            <a:extLst>
              <a:ext uri="{FF2B5EF4-FFF2-40B4-BE49-F238E27FC236}">
                <a16:creationId xmlns:a16="http://schemas.microsoft.com/office/drawing/2014/main" id="{6E0DC479-CA73-6FB5-CB2C-8B3A24EF16B5}"/>
              </a:ext>
            </a:extLst>
          </p:cNvPr>
          <p:cNvGraphicFramePr>
            <a:graphicFrameLocks noGrp="1"/>
          </p:cNvGraphicFramePr>
          <p:nvPr/>
        </p:nvGraphicFramePr>
        <p:xfrm>
          <a:off x="1565562" y="1921288"/>
          <a:ext cx="9060874" cy="3301344"/>
        </p:xfrm>
        <a:graphic>
          <a:graphicData uri="http://schemas.openxmlformats.org/drawingml/2006/table">
            <a:tbl>
              <a:tblPr firstRow="1" firstCol="1" bandRow="1">
                <a:tableStyleId>{5940675A-B579-460E-94D1-54222C63F5DA}</a:tableStyleId>
              </a:tblPr>
              <a:tblGrid>
                <a:gridCol w="1162349">
                  <a:extLst>
                    <a:ext uri="{9D8B030D-6E8A-4147-A177-3AD203B41FA5}">
                      <a16:colId xmlns:a16="http://schemas.microsoft.com/office/drawing/2014/main" val="2323884539"/>
                    </a:ext>
                  </a:extLst>
                </a:gridCol>
                <a:gridCol w="931765">
                  <a:extLst>
                    <a:ext uri="{9D8B030D-6E8A-4147-A177-3AD203B41FA5}">
                      <a16:colId xmlns:a16="http://schemas.microsoft.com/office/drawing/2014/main" val="478226654"/>
                    </a:ext>
                  </a:extLst>
                </a:gridCol>
                <a:gridCol w="869928">
                  <a:extLst>
                    <a:ext uri="{9D8B030D-6E8A-4147-A177-3AD203B41FA5}">
                      <a16:colId xmlns:a16="http://schemas.microsoft.com/office/drawing/2014/main" val="5881018"/>
                    </a:ext>
                  </a:extLst>
                </a:gridCol>
                <a:gridCol w="870976">
                  <a:extLst>
                    <a:ext uri="{9D8B030D-6E8A-4147-A177-3AD203B41FA5}">
                      <a16:colId xmlns:a16="http://schemas.microsoft.com/office/drawing/2014/main" val="3108028909"/>
                    </a:ext>
                  </a:extLst>
                </a:gridCol>
                <a:gridCol w="870976">
                  <a:extLst>
                    <a:ext uri="{9D8B030D-6E8A-4147-A177-3AD203B41FA5}">
                      <a16:colId xmlns:a16="http://schemas.microsoft.com/office/drawing/2014/main" val="2146983757"/>
                    </a:ext>
                  </a:extLst>
                </a:gridCol>
                <a:gridCol w="870976">
                  <a:extLst>
                    <a:ext uri="{9D8B030D-6E8A-4147-A177-3AD203B41FA5}">
                      <a16:colId xmlns:a16="http://schemas.microsoft.com/office/drawing/2014/main" val="3409348907"/>
                    </a:ext>
                  </a:extLst>
                </a:gridCol>
                <a:gridCol w="870976">
                  <a:extLst>
                    <a:ext uri="{9D8B030D-6E8A-4147-A177-3AD203B41FA5}">
                      <a16:colId xmlns:a16="http://schemas.microsoft.com/office/drawing/2014/main" val="3173548490"/>
                    </a:ext>
                  </a:extLst>
                </a:gridCol>
                <a:gridCol w="870976">
                  <a:extLst>
                    <a:ext uri="{9D8B030D-6E8A-4147-A177-3AD203B41FA5}">
                      <a16:colId xmlns:a16="http://schemas.microsoft.com/office/drawing/2014/main" val="339136656"/>
                    </a:ext>
                  </a:extLst>
                </a:gridCol>
                <a:gridCol w="870976">
                  <a:extLst>
                    <a:ext uri="{9D8B030D-6E8A-4147-A177-3AD203B41FA5}">
                      <a16:colId xmlns:a16="http://schemas.microsoft.com/office/drawing/2014/main" val="3521320432"/>
                    </a:ext>
                  </a:extLst>
                </a:gridCol>
                <a:gridCol w="870976">
                  <a:extLst>
                    <a:ext uri="{9D8B030D-6E8A-4147-A177-3AD203B41FA5}">
                      <a16:colId xmlns:a16="http://schemas.microsoft.com/office/drawing/2014/main" val="3644099465"/>
                    </a:ext>
                  </a:extLst>
                </a:gridCol>
              </a:tblGrid>
              <a:tr h="550224">
                <a:tc>
                  <a:txBody>
                    <a:bodyPr/>
                    <a:lstStyle/>
                    <a:p>
                      <a:r>
                        <a:rPr lang="en-CA" sz="2000">
                          <a:solidFill>
                            <a:srgbClr val="000000"/>
                          </a:solidFill>
                          <a:effectLst/>
                        </a:rPr>
                        <a:t>Category</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2</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3</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5</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6</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8</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9</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5195051"/>
                  </a:ext>
                </a:extLst>
              </a:tr>
              <a:tr h="550224">
                <a:tc>
                  <a:txBody>
                    <a:bodyPr/>
                    <a:lstStyle/>
                    <a:p>
                      <a:r>
                        <a:rPr lang="en-CA" sz="2000">
                          <a:solidFill>
                            <a:srgbClr val="000000"/>
                          </a:solidFill>
                          <a:effectLst/>
                        </a:rPr>
                        <a:t>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15.95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16.33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16.74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17.16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17.60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18.04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18.49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18.96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19.44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1622653"/>
                  </a:ext>
                </a:extLst>
              </a:tr>
              <a:tr h="550224">
                <a:tc>
                  <a:txBody>
                    <a:bodyPr/>
                    <a:lstStyle/>
                    <a:p>
                      <a:r>
                        <a:rPr lang="en-CA" sz="2000">
                          <a:solidFill>
                            <a:srgbClr val="000000"/>
                          </a:solidFill>
                          <a:effectLst/>
                        </a:rPr>
                        <a:t>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18.00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18.46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18.89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19.29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19.90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20.38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21.39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21.89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0639731"/>
                  </a:ext>
                </a:extLst>
              </a:tr>
              <a:tr h="550224">
                <a:tc>
                  <a:txBody>
                    <a:bodyPr/>
                    <a:lstStyle/>
                    <a:p>
                      <a:r>
                        <a:rPr lang="en-CA" sz="2000">
                          <a:solidFill>
                            <a:srgbClr val="000000"/>
                          </a:solidFill>
                          <a:effectLst/>
                        </a:rPr>
                        <a:t>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18.34</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18.82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19.23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19.71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20.40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21.41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21.96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22.44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9696984"/>
                  </a:ext>
                </a:extLst>
              </a:tr>
              <a:tr h="550224">
                <a:tc>
                  <a:txBody>
                    <a:bodyPr/>
                    <a:lstStyle/>
                    <a:p>
                      <a:r>
                        <a:rPr lang="en-CA" sz="2000">
                          <a:solidFill>
                            <a:srgbClr val="000000"/>
                          </a:solidFill>
                          <a:effectLst/>
                        </a:rPr>
                        <a:t>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18.88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19.29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20.27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20.99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21.47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22.00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22.56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23.07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5209771"/>
                  </a:ext>
                </a:extLst>
              </a:tr>
              <a:tr h="550224">
                <a:tc>
                  <a:txBody>
                    <a:bodyPr/>
                    <a:lstStyle/>
                    <a:p>
                      <a:r>
                        <a:rPr lang="en-CA" sz="2000" dirty="0">
                          <a:solidFill>
                            <a:srgbClr val="000000"/>
                          </a:solidFill>
                          <a:effectLst/>
                        </a:rPr>
                        <a:t>6</a:t>
                      </a:r>
                      <a:endParaRPr lang="en-C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19.37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r>
                        <a:rPr lang="en-CA" sz="2000">
                          <a:solidFill>
                            <a:srgbClr val="000000"/>
                          </a:solidFill>
                          <a:effectLst/>
                        </a:rPr>
                        <a:t>19.87</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 20.38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20.82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21.52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22.06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22.64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a:solidFill>
                            <a:srgbClr val="000000"/>
                          </a:solidFill>
                          <a:effectLst/>
                        </a:rPr>
                        <a:t>23.15 </a:t>
                      </a:r>
                      <a:endParaRPr lang="en-C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CA" sz="2000" dirty="0">
                          <a:solidFill>
                            <a:srgbClr val="000000"/>
                          </a:solidFill>
                          <a:effectLst/>
                        </a:rPr>
                        <a:t>23.68 </a:t>
                      </a:r>
                      <a:endParaRPr lang="en-C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7014409"/>
                  </a:ext>
                </a:extLst>
              </a:tr>
            </a:tbl>
          </a:graphicData>
        </a:graphic>
      </p:graphicFrame>
    </p:spTree>
    <p:extLst>
      <p:ext uri="{BB962C8B-B14F-4D97-AF65-F5344CB8AC3E}">
        <p14:creationId xmlns:p14="http://schemas.microsoft.com/office/powerpoint/2010/main" val="4103583606"/>
      </p:ext>
    </p:extLst>
  </p:cSld>
  <p:clrMapOvr>
    <a:masterClrMapping/>
  </p:clrMapOvr>
  <mc:AlternateContent xmlns:mc="http://schemas.openxmlformats.org/markup-compatibility/2006" xmlns:p14="http://schemas.microsoft.com/office/powerpoint/2010/main">
    <mc:Choice Requires="p14">
      <p:transition spd="slow" p14:dur="3000"/>
    </mc:Choice>
    <mc:Fallback xmlns="">
      <p:transition spd="slow"/>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1434</Words>
  <Application>Microsoft Office PowerPoint</Application>
  <PresentationFormat>Widescreen</PresentationFormat>
  <Paragraphs>823</Paragraphs>
  <Slides>25</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Gill Sans MT</vt:lpstr>
      <vt:lpstr>Times New Roman</vt:lpstr>
      <vt:lpstr>Gallery</vt:lpstr>
      <vt:lpstr>Acrobat Document</vt:lpstr>
      <vt:lpstr>NEW COLLECTIVE AGREEMENT HIGHLIGHTS</vt:lpstr>
      <vt:lpstr>For all members</vt:lpstr>
      <vt:lpstr>PowerPoint Presentation</vt:lpstr>
      <vt:lpstr>ADDITIONALLY 6% increase in grid changes for </vt:lpstr>
      <vt:lpstr>PowerPoint Presentation</vt:lpstr>
      <vt:lpstr>PowerPoint Presentation</vt:lpstr>
      <vt:lpstr>everyone</vt:lpstr>
      <vt:lpstr>PowerPoint Presentation</vt:lpstr>
      <vt:lpstr>PowerPoint Presentation</vt:lpstr>
      <vt:lpstr>PowerPoint Presentation</vt:lpstr>
      <vt:lpstr>PowerPoint Presentation</vt:lpstr>
      <vt:lpstr>PowerPoint Presentation</vt:lpstr>
      <vt:lpstr>everyone</vt:lpstr>
      <vt:lpstr>PowerPoint Presentation</vt:lpstr>
      <vt:lpstr>everyone</vt:lpstr>
      <vt:lpstr>PowerPoint Presentation</vt:lpstr>
      <vt:lpstr>PowerPoint Presentation</vt:lpstr>
      <vt:lpstr>PowerPoint Presentation</vt:lpstr>
      <vt:lpstr>PowerPoint Presentation</vt:lpstr>
      <vt:lpstr>PowerPoint Presentation</vt:lpstr>
      <vt:lpstr>PowerPoint Presentation</vt:lpstr>
      <vt:lpstr>SUMMARY</vt:lpstr>
      <vt:lpstr>Plus </vt:lpstr>
      <vt:lpstr>If Vote no: The Labour Relations Code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COLLECTIVE AGREEMENT HIGHLIGHTS</dc:title>
  <dc:creator>Jessica Blackwell</dc:creator>
  <cp:lastModifiedBy>Jessica Blackwell</cp:lastModifiedBy>
  <cp:revision>1</cp:revision>
  <dcterms:created xsi:type="dcterms:W3CDTF">2023-05-12T21:45:43Z</dcterms:created>
  <dcterms:modified xsi:type="dcterms:W3CDTF">2023-05-12T21:46:45Z</dcterms:modified>
</cp:coreProperties>
</file>